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358" r:id="rId12"/>
    <p:sldId id="359" r:id="rId13"/>
    <p:sldId id="360" r:id="rId14"/>
    <p:sldId id="260" r:id="rId15"/>
    <p:sldId id="353" r:id="rId16"/>
    <p:sldId id="323" r:id="rId17"/>
    <p:sldId id="324" r:id="rId18"/>
    <p:sldId id="325" r:id="rId19"/>
    <p:sldId id="327" r:id="rId20"/>
    <p:sldId id="329" r:id="rId21"/>
    <p:sldId id="334" r:id="rId22"/>
    <p:sldId id="332" r:id="rId23"/>
    <p:sldId id="333" r:id="rId24"/>
    <p:sldId id="331" r:id="rId25"/>
    <p:sldId id="313" r:id="rId26"/>
    <p:sldId id="339" r:id="rId27"/>
    <p:sldId id="354" r:id="rId28"/>
    <p:sldId id="355" r:id="rId29"/>
    <p:sldId id="356" r:id="rId30"/>
    <p:sldId id="345" r:id="rId31"/>
    <p:sldId id="343" r:id="rId32"/>
    <p:sldId id="346" r:id="rId33"/>
    <p:sldId id="348" r:id="rId34"/>
    <p:sldId id="349" r:id="rId35"/>
    <p:sldId id="350" r:id="rId36"/>
    <p:sldId id="342" r:id="rId37"/>
    <p:sldId id="312" r:id="rId38"/>
    <p:sldId id="319" r:id="rId39"/>
    <p:sldId id="357" r:id="rId40"/>
    <p:sldId id="26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88" autoAdjust="0"/>
  </p:normalViewPr>
  <p:slideViewPr>
    <p:cSldViewPr snapToGrid="0">
      <p:cViewPr varScale="1">
        <p:scale>
          <a:sx n="88" d="100"/>
          <a:sy n="88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81BA-AEFD-0644-AE1D-4AADAF0C30CD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534F50-FFCD-C849-8E00-6578A0B1DCFA}">
      <dgm:prSet phldrT="[텍스트]" custT="1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solidFill>
                <a:srgbClr val="C00000"/>
              </a:solidFill>
            </a:rPr>
            <a:t>상세평가지수</a:t>
          </a:r>
        </a:p>
      </dgm:t>
    </dgm:pt>
    <dgm:pt modelId="{BE1F32DB-8BB2-6E47-BA37-E01B0EC38A52}" type="par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C6A1A80A-B98B-524B-AB0B-225E2B831203}" type="sib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07358E85-4B07-6646-94D6-58FF44FC20B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성장성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3600" dirty="0">
            <a:solidFill>
              <a:srgbClr val="C00000"/>
            </a:solidFill>
          </a:endParaRPr>
        </a:p>
      </dgm:t>
    </dgm:pt>
    <dgm:pt modelId="{EB1D4B96-B44C-D04C-9CDC-6C16EE60F6AC}" type="par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C5254466-0DCF-8349-9BEC-F4750E9BBFFB}" type="sib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AE005B64-1D9B-F545-AC1A-37F0599446A1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안정성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2000" dirty="0">
            <a:solidFill>
              <a:srgbClr val="C00000"/>
            </a:solidFill>
          </a:endParaRPr>
        </a:p>
      </dgm:t>
    </dgm:pt>
    <dgm:pt modelId="{39BD5004-EEC6-3D48-86E9-3999BB519821}" type="par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009709DC-CC73-9E41-A05C-B9C2492701E4}" type="sib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F6C6E432-CC66-EC4A-B94B-3871113170F5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>
              <a:solidFill>
                <a:schemeClr val="tx1"/>
              </a:solidFill>
            </a:rPr>
            <a:t>구매력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D5B425BA-B7B2-C640-942E-09C202E7083A}" type="par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C40BB923-D889-2F46-977D-FED9A44D3C8A}" type="sib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05B17E85-6893-C947-86D3-CD57B95DE89A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 err="1">
              <a:solidFill>
                <a:schemeClr val="tx1"/>
              </a:solidFill>
            </a:rPr>
            <a:t>집객력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39B603DB-9054-1240-BAC1-662465186CD3}" type="par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3A32F2A3-2868-CA4D-933D-2C4028B74E57}" type="sib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1CCE3281-294B-3948-B516-F14DA1E71CB4}" type="pres">
      <dgm:prSet presAssocID="{51F181BA-AEFD-0644-AE1D-4AADAF0C30C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9D2F34-AEAF-5C47-91D4-CDB4184F301E}" type="pres">
      <dgm:prSet presAssocID="{51F181BA-AEFD-0644-AE1D-4AADAF0C30CD}" presName="matrix" presStyleCnt="0"/>
      <dgm:spPr/>
    </dgm:pt>
    <dgm:pt modelId="{6A6C4F27-F179-714B-8779-D2474EEC9D80}" type="pres">
      <dgm:prSet presAssocID="{51F181BA-AEFD-0644-AE1D-4AADAF0C30CD}" presName="tile1" presStyleLbl="node1" presStyleIdx="0" presStyleCnt="4"/>
      <dgm:spPr/>
    </dgm:pt>
    <dgm:pt modelId="{699D49CD-B33F-5843-A65C-EA46044EEC7A}" type="pres">
      <dgm:prSet presAssocID="{51F181BA-AEFD-0644-AE1D-4AADAF0C3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998603-F749-784C-AEC0-0DDD46782260}" type="pres">
      <dgm:prSet presAssocID="{51F181BA-AEFD-0644-AE1D-4AADAF0C30CD}" presName="tile2" presStyleLbl="node1" presStyleIdx="1" presStyleCnt="4"/>
      <dgm:spPr/>
    </dgm:pt>
    <dgm:pt modelId="{D03346C9-43BA-084B-AA84-1B9745345E0D}" type="pres">
      <dgm:prSet presAssocID="{51F181BA-AEFD-0644-AE1D-4AADAF0C3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E13493-C608-B04F-BCBF-37B3A75B1046}" type="pres">
      <dgm:prSet presAssocID="{51F181BA-AEFD-0644-AE1D-4AADAF0C30CD}" presName="tile3" presStyleLbl="node1" presStyleIdx="2" presStyleCnt="4"/>
      <dgm:spPr/>
    </dgm:pt>
    <dgm:pt modelId="{406DB087-D276-6847-B94D-35ECBB973D81}" type="pres">
      <dgm:prSet presAssocID="{51F181BA-AEFD-0644-AE1D-4AADAF0C3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4CE410-7FE1-104C-91CF-1E81C077E1D0}" type="pres">
      <dgm:prSet presAssocID="{51F181BA-AEFD-0644-AE1D-4AADAF0C30CD}" presName="tile4" presStyleLbl="node1" presStyleIdx="3" presStyleCnt="4"/>
      <dgm:spPr/>
    </dgm:pt>
    <dgm:pt modelId="{40735776-5AE2-3C4A-836C-265C66F628A0}" type="pres">
      <dgm:prSet presAssocID="{51F181BA-AEFD-0644-AE1D-4AADAF0C3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CF704-16F1-F041-A2E8-232DE664D75A}" type="pres">
      <dgm:prSet presAssocID="{51F181BA-AEFD-0644-AE1D-4AADAF0C30CD}" presName="centerTile" presStyleLbl="fgShp" presStyleIdx="0" presStyleCnt="1" custScaleX="128687">
        <dgm:presLayoutVars>
          <dgm:chMax val="0"/>
          <dgm:chPref val="0"/>
        </dgm:presLayoutVars>
      </dgm:prSet>
      <dgm:spPr/>
    </dgm:pt>
  </dgm:ptLst>
  <dgm:cxnLst>
    <dgm:cxn modelId="{9617D00D-34E9-8C47-9B3D-6A9C56D29797}" type="presOf" srcId="{AE005B64-1D9B-F545-AC1A-37F0599446A1}" destId="{E6998603-F749-784C-AEC0-0DDD46782260}" srcOrd="0" destOrd="0" presId="urn:microsoft.com/office/officeart/2005/8/layout/matrix1"/>
    <dgm:cxn modelId="{0554CE10-5A2F-A84A-A198-6B7472294C6D}" type="presOf" srcId="{05B17E85-6893-C947-86D3-CD57B95DE89A}" destId="{8A4CE410-7FE1-104C-91CF-1E81C077E1D0}" srcOrd="0" destOrd="0" presId="urn:microsoft.com/office/officeart/2005/8/layout/matrix1"/>
    <dgm:cxn modelId="{73F94C15-5F5D-7245-A43E-00E6368362FA}" type="presOf" srcId="{A1534F50-FFCD-C849-8E00-6578A0B1DCFA}" destId="{82CCF704-16F1-F041-A2E8-232DE664D75A}" srcOrd="0" destOrd="0" presId="urn:microsoft.com/office/officeart/2005/8/layout/matrix1"/>
    <dgm:cxn modelId="{84778F2F-2715-5147-BF21-65AF2DF02ACA}" type="presOf" srcId="{07358E85-4B07-6646-94D6-58FF44FC20BB}" destId="{699D49CD-B33F-5843-A65C-EA46044EEC7A}" srcOrd="1" destOrd="0" presId="urn:microsoft.com/office/officeart/2005/8/layout/matrix1"/>
    <dgm:cxn modelId="{5C72C47A-CCE4-7F49-AC9C-0FAAA03493B2}" type="presOf" srcId="{51F181BA-AEFD-0644-AE1D-4AADAF0C30CD}" destId="{1CCE3281-294B-3948-B516-F14DA1E71CB4}" srcOrd="0" destOrd="0" presId="urn:microsoft.com/office/officeart/2005/8/layout/matrix1"/>
    <dgm:cxn modelId="{FC6E4C8A-3ABA-6A43-A03C-527C65C80AFD}" type="presOf" srcId="{05B17E85-6893-C947-86D3-CD57B95DE89A}" destId="{40735776-5AE2-3C4A-836C-265C66F628A0}" srcOrd="1" destOrd="0" presId="urn:microsoft.com/office/officeart/2005/8/layout/matrix1"/>
    <dgm:cxn modelId="{F8BAAD8F-14A1-1A4A-B1B2-233F31AA5C4F}" type="presOf" srcId="{AE005B64-1D9B-F545-AC1A-37F0599446A1}" destId="{D03346C9-43BA-084B-AA84-1B9745345E0D}" srcOrd="1" destOrd="0" presId="urn:microsoft.com/office/officeart/2005/8/layout/matrix1"/>
    <dgm:cxn modelId="{0093AD90-16D6-314A-ACFB-B9A1CAF320A8}" type="presOf" srcId="{07358E85-4B07-6646-94D6-58FF44FC20BB}" destId="{6A6C4F27-F179-714B-8779-D2474EEC9D80}" srcOrd="0" destOrd="0" presId="urn:microsoft.com/office/officeart/2005/8/layout/matrix1"/>
    <dgm:cxn modelId="{3C838DA3-6711-714C-80BD-A6E4AE3B4EDA}" srcId="{A1534F50-FFCD-C849-8E00-6578A0B1DCFA}" destId="{05B17E85-6893-C947-86D3-CD57B95DE89A}" srcOrd="3" destOrd="0" parTransId="{39B603DB-9054-1240-BAC1-662465186CD3}" sibTransId="{3A32F2A3-2868-CA4D-933D-2C4028B74E57}"/>
    <dgm:cxn modelId="{3F0654CD-569A-5A44-B405-E3BC1AB2E5B3}" srcId="{51F181BA-AEFD-0644-AE1D-4AADAF0C30CD}" destId="{A1534F50-FFCD-C849-8E00-6578A0B1DCFA}" srcOrd="0" destOrd="0" parTransId="{BE1F32DB-8BB2-6E47-BA37-E01B0EC38A52}" sibTransId="{C6A1A80A-B98B-524B-AB0B-225E2B831203}"/>
    <dgm:cxn modelId="{CF36E4EB-AE7E-6243-BE57-B55E2DFC7063}" type="presOf" srcId="{F6C6E432-CC66-EC4A-B94B-3871113170F5}" destId="{8CE13493-C608-B04F-BCBF-37B3A75B1046}" srcOrd="0" destOrd="0" presId="urn:microsoft.com/office/officeart/2005/8/layout/matrix1"/>
    <dgm:cxn modelId="{00183CF3-F99F-E14E-9946-583B5C5190A6}" srcId="{A1534F50-FFCD-C849-8E00-6578A0B1DCFA}" destId="{AE005B64-1D9B-F545-AC1A-37F0599446A1}" srcOrd="1" destOrd="0" parTransId="{39BD5004-EEC6-3D48-86E9-3999BB519821}" sibTransId="{009709DC-CC73-9E41-A05C-B9C2492701E4}"/>
    <dgm:cxn modelId="{261580F3-2B0B-C14A-8B87-BB8EC4A29CAE}" srcId="{A1534F50-FFCD-C849-8E00-6578A0B1DCFA}" destId="{F6C6E432-CC66-EC4A-B94B-3871113170F5}" srcOrd="2" destOrd="0" parTransId="{D5B425BA-B7B2-C640-942E-09C202E7083A}" sibTransId="{C40BB923-D889-2F46-977D-FED9A44D3C8A}"/>
    <dgm:cxn modelId="{F282E5F4-1FD5-904A-BF5C-A42670D86003}" type="presOf" srcId="{F6C6E432-CC66-EC4A-B94B-3871113170F5}" destId="{406DB087-D276-6847-B94D-35ECBB973D81}" srcOrd="1" destOrd="0" presId="urn:microsoft.com/office/officeart/2005/8/layout/matrix1"/>
    <dgm:cxn modelId="{2578AAFC-3D45-EA4B-BC6E-347C6CD61492}" srcId="{A1534F50-FFCD-C849-8E00-6578A0B1DCFA}" destId="{07358E85-4B07-6646-94D6-58FF44FC20BB}" srcOrd="0" destOrd="0" parTransId="{EB1D4B96-B44C-D04C-9CDC-6C16EE60F6AC}" sibTransId="{C5254466-0DCF-8349-9BEC-F4750E9BBFFB}"/>
    <dgm:cxn modelId="{3CEA96E3-D48B-6642-9FC4-04D92799C73C}" type="presParOf" srcId="{1CCE3281-294B-3948-B516-F14DA1E71CB4}" destId="{799D2F34-AEAF-5C47-91D4-CDB4184F301E}" srcOrd="0" destOrd="0" presId="urn:microsoft.com/office/officeart/2005/8/layout/matrix1"/>
    <dgm:cxn modelId="{A7CA0682-9BF5-4E42-A6BB-38DCB29AA37B}" type="presParOf" srcId="{799D2F34-AEAF-5C47-91D4-CDB4184F301E}" destId="{6A6C4F27-F179-714B-8779-D2474EEC9D80}" srcOrd="0" destOrd="0" presId="urn:microsoft.com/office/officeart/2005/8/layout/matrix1"/>
    <dgm:cxn modelId="{A262BC51-A604-1D40-8F2E-CA23D5CE2764}" type="presParOf" srcId="{799D2F34-AEAF-5C47-91D4-CDB4184F301E}" destId="{699D49CD-B33F-5843-A65C-EA46044EEC7A}" srcOrd="1" destOrd="0" presId="urn:microsoft.com/office/officeart/2005/8/layout/matrix1"/>
    <dgm:cxn modelId="{124153E5-74C4-1D4F-84E6-9C5C128DC2EC}" type="presParOf" srcId="{799D2F34-AEAF-5C47-91D4-CDB4184F301E}" destId="{E6998603-F749-784C-AEC0-0DDD46782260}" srcOrd="2" destOrd="0" presId="urn:microsoft.com/office/officeart/2005/8/layout/matrix1"/>
    <dgm:cxn modelId="{6A155282-732F-1B4E-9C4A-AA7AE1D087B5}" type="presParOf" srcId="{799D2F34-AEAF-5C47-91D4-CDB4184F301E}" destId="{D03346C9-43BA-084B-AA84-1B9745345E0D}" srcOrd="3" destOrd="0" presId="urn:microsoft.com/office/officeart/2005/8/layout/matrix1"/>
    <dgm:cxn modelId="{6DBB61B3-149F-4041-A8D4-74940EC077EF}" type="presParOf" srcId="{799D2F34-AEAF-5C47-91D4-CDB4184F301E}" destId="{8CE13493-C608-B04F-BCBF-37B3A75B1046}" srcOrd="4" destOrd="0" presId="urn:microsoft.com/office/officeart/2005/8/layout/matrix1"/>
    <dgm:cxn modelId="{0E5C582A-42D4-CC4D-8F06-95FC25188BA9}" type="presParOf" srcId="{799D2F34-AEAF-5C47-91D4-CDB4184F301E}" destId="{406DB087-D276-6847-B94D-35ECBB973D81}" srcOrd="5" destOrd="0" presId="urn:microsoft.com/office/officeart/2005/8/layout/matrix1"/>
    <dgm:cxn modelId="{9F7E48E3-DABD-EC41-AA44-12D8025149B5}" type="presParOf" srcId="{799D2F34-AEAF-5C47-91D4-CDB4184F301E}" destId="{8A4CE410-7FE1-104C-91CF-1E81C077E1D0}" srcOrd="6" destOrd="0" presId="urn:microsoft.com/office/officeart/2005/8/layout/matrix1"/>
    <dgm:cxn modelId="{3C75DDC3-18C7-9C4B-A9B5-2EABA8023A69}" type="presParOf" srcId="{799D2F34-AEAF-5C47-91D4-CDB4184F301E}" destId="{40735776-5AE2-3C4A-836C-265C66F628A0}" srcOrd="7" destOrd="0" presId="urn:microsoft.com/office/officeart/2005/8/layout/matrix1"/>
    <dgm:cxn modelId="{A4A16A40-E092-8046-962C-DD49D1917622}" type="presParOf" srcId="{1CCE3281-294B-3948-B516-F14DA1E71CB4}" destId="{82CCF704-16F1-F041-A2E8-232DE664D75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C4F27-F179-714B-8779-D2474EEC9D80}">
      <dsp:nvSpPr>
        <dsp:cNvPr id="0" name=""/>
        <dsp:cNvSpPr/>
      </dsp:nvSpPr>
      <dsp:spPr>
        <a:xfrm rot="16200000">
          <a:off x="739767" y="-73976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성장성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3600" kern="1200" dirty="0">
            <a:solidFill>
              <a:srgbClr val="C00000"/>
            </a:solidFill>
          </a:endParaRPr>
        </a:p>
      </dsp:txBody>
      <dsp:txXfrm rot="5400000">
        <a:off x="-1" y="1"/>
        <a:ext cx="3592049" cy="1584385"/>
      </dsp:txXfrm>
    </dsp:sp>
    <dsp:sp modelId="{E6998603-F749-784C-AEC0-0DDD46782260}">
      <dsp:nvSpPr>
        <dsp:cNvPr id="0" name=""/>
        <dsp:cNvSpPr/>
      </dsp:nvSpPr>
      <dsp:spPr>
        <a:xfrm>
          <a:off x="3592049" y="0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안정성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2000" kern="1200" dirty="0">
            <a:solidFill>
              <a:srgbClr val="C00000"/>
            </a:solidFill>
          </a:endParaRPr>
        </a:p>
      </dsp:txBody>
      <dsp:txXfrm>
        <a:off x="3592049" y="0"/>
        <a:ext cx="3592049" cy="1584385"/>
      </dsp:txXfrm>
    </dsp:sp>
    <dsp:sp modelId="{8CE13493-C608-B04F-BCBF-37B3A75B1046}">
      <dsp:nvSpPr>
        <dsp:cNvPr id="0" name=""/>
        <dsp:cNvSpPr/>
      </dsp:nvSpPr>
      <dsp:spPr>
        <a:xfrm rot="10800000">
          <a:off x="0" y="2112514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구매력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0" y="2640643"/>
        <a:ext cx="3592049" cy="1584385"/>
      </dsp:txXfrm>
    </dsp:sp>
    <dsp:sp modelId="{8A4CE410-7FE1-104C-91CF-1E81C077E1D0}">
      <dsp:nvSpPr>
        <dsp:cNvPr id="0" name=""/>
        <dsp:cNvSpPr/>
      </dsp:nvSpPr>
      <dsp:spPr>
        <a:xfrm rot="5400000">
          <a:off x="4331816" y="137274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solidFill>
                <a:schemeClr val="tx1"/>
              </a:solidFill>
            </a:rPr>
            <a:t>집객력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-5400000">
        <a:off x="3592048" y="2640643"/>
        <a:ext cx="3592049" cy="1584385"/>
      </dsp:txXfrm>
    </dsp:sp>
    <dsp:sp modelId="{82CCF704-16F1-F041-A2E8-232DE664D75A}">
      <dsp:nvSpPr>
        <dsp:cNvPr id="0" name=""/>
        <dsp:cNvSpPr/>
      </dsp:nvSpPr>
      <dsp:spPr>
        <a:xfrm>
          <a:off x="2205298" y="1584385"/>
          <a:ext cx="2773500" cy="105625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solidFill>
                <a:srgbClr val="C00000"/>
              </a:solidFill>
            </a:rPr>
            <a:t>상세평가지수</a:t>
          </a:r>
        </a:p>
      </dsp:txBody>
      <dsp:txXfrm>
        <a:off x="2256860" y="1635947"/>
        <a:ext cx="2670376" cy="95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2020. 1. 6.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471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3602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697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56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8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33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4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97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5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978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580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98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4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3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288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53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004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98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630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700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7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jpe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iz.or.kr/sup/main.d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172250" y="2991726"/>
            <a:ext cx="573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181227_BzApp_Android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HY나무B" pitchFamily="18" charset="-127"/>
              </a:rPr>
              <a:t>Bz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(Business zone)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</a:t>
            </a:r>
            <a:r>
              <a:rPr lang="en-US" altLang="ko-KR" sz="2000" dirty="0"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A75BF3-4AA6-2E46-86D7-9EC25F185F5D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정원석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21" y="2559730"/>
            <a:ext cx="2545895" cy="1432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928B8-2818-B144-8F9F-27A2033CAC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6" y="2679812"/>
            <a:ext cx="2545895" cy="1432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3B077-2362-5542-ABA4-8D996ACC1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83" y="2530521"/>
            <a:ext cx="1587500" cy="158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C78A76-8078-8646-BF05-B56D0F4997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872" y="2764848"/>
            <a:ext cx="3810000" cy="128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1F111-065F-AC48-9419-6EC364570534}"/>
              </a:ext>
            </a:extLst>
          </p:cNvPr>
          <p:cNvSpPr txBox="1"/>
          <p:nvPr/>
        </p:nvSpPr>
        <p:spPr>
          <a:xfrm>
            <a:off x="1401366" y="410212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php 7.0</a:t>
            </a:r>
            <a:endParaRPr kumimoji="1"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6968D-6155-5B49-8966-0D8F9918B5E3}"/>
              </a:ext>
            </a:extLst>
          </p:cNvPr>
          <p:cNvSpPr txBox="1"/>
          <p:nvPr/>
        </p:nvSpPr>
        <p:spPr>
          <a:xfrm>
            <a:off x="3244295" y="41021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MySQL 4.8.4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5445462" y="4116078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E4C34-8798-FE4B-98F9-55D16535D58E}"/>
              </a:ext>
            </a:extLst>
          </p:cNvPr>
          <p:cNvSpPr txBox="1"/>
          <p:nvPr/>
        </p:nvSpPr>
        <p:spPr>
          <a:xfrm>
            <a:off x="9146694" y="4102125"/>
            <a:ext cx="16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Python 3.1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4416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Use Case Diagram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C8CB-CE6F-6E49-B1C4-AB669338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664" y="1434281"/>
            <a:ext cx="8191500" cy="473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3E2F82-7F6C-DE47-969F-B018F1565D4E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F5B66-288D-4045-BA20-82E48DDAF3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2713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34F7E0-6832-DB48-96AA-6FB4BE58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48" y="1204940"/>
            <a:ext cx="9324704" cy="3712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B2CA0-9AAC-DB42-A2AE-93D4AFF12DE9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40F3F-AE52-404C-9921-AE56EB745BD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52A5BF-E0A8-EF4A-A0EA-C44294CC4596}"/>
              </a:ext>
            </a:extLst>
          </p:cNvPr>
          <p:cNvSpPr/>
          <p:nvPr/>
        </p:nvSpPr>
        <p:spPr>
          <a:xfrm>
            <a:off x="3246613" y="5384800"/>
            <a:ext cx="5128130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3A532-76AF-A944-A2AC-9DBD2E63A49D}"/>
              </a:ext>
            </a:extLst>
          </p:cNvPr>
          <p:cNvSpPr txBox="1"/>
          <p:nvPr/>
        </p:nvSpPr>
        <p:spPr>
          <a:xfrm>
            <a:off x="3611901" y="570495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프랜차이즈 서비스에 대한 물리적 </a:t>
            </a:r>
            <a:r>
              <a:rPr kumimoji="1" lang="en-US" altLang="ko-KR" dirty="0"/>
              <a:t>ERD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9CEE4931-0F22-BC46-9D3D-CF04B7BDBCB1}"/>
              </a:ext>
            </a:extLst>
          </p:cNvPr>
          <p:cNvSpPr/>
          <p:nvPr/>
        </p:nvSpPr>
        <p:spPr>
          <a:xfrm rot="5400000">
            <a:off x="3360905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80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1C400C8-14F9-E948-8CCD-683D2680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7" y="1148284"/>
            <a:ext cx="9453335" cy="3778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F3B0F-E49C-3A4E-A8A6-E97D9EEF2F4C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94D2-40F7-9149-84AE-C0DC3ACCC367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855743-B330-DC46-8C40-2A7AD6C42508}"/>
              </a:ext>
            </a:extLst>
          </p:cNvPr>
          <p:cNvSpPr/>
          <p:nvPr/>
        </p:nvSpPr>
        <p:spPr>
          <a:xfrm>
            <a:off x="661746" y="4926678"/>
            <a:ext cx="10938832" cy="13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A1D99-C37C-EA42-9530-612052C0F646}"/>
              </a:ext>
            </a:extLst>
          </p:cNvPr>
          <p:cNvSpPr txBox="1"/>
          <p:nvPr/>
        </p:nvSpPr>
        <p:spPr>
          <a:xfrm>
            <a:off x="1027034" y="5063385"/>
            <a:ext cx="102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member(</a:t>
            </a:r>
            <a:r>
              <a:rPr lang="ko-KR" altLang="en-US" dirty="0"/>
              <a:t>회원 정보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en-US" altLang="ko-KR" dirty="0"/>
              <a:t>ID </a:t>
            </a:r>
            <a:r>
              <a:rPr lang="ko-KR" altLang="en-US" dirty="0" err="1"/>
              <a:t>애트리뷰트를</a:t>
            </a:r>
            <a:r>
              <a:rPr lang="ko-KR" altLang="en-US" dirty="0"/>
              <a:t> </a:t>
            </a:r>
            <a:r>
              <a:rPr lang="en-US" altLang="ko-KR" dirty="0"/>
              <a:t>Bookmark(</a:t>
            </a:r>
            <a:r>
              <a:rPr lang="ko-KR" altLang="en-US" dirty="0" err="1"/>
              <a:t>즐겨찾기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ko-KR" altLang="en-US" dirty="0" err="1"/>
              <a:t>외래키로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각 문의사항에는 하나의 답변만이 가능하므로 </a:t>
            </a:r>
            <a:r>
              <a:rPr lang="en-US" altLang="ko-KR" dirty="0"/>
              <a:t>1:1 </a:t>
            </a:r>
            <a:r>
              <a:rPr lang="ko-KR" altLang="en-US" dirty="0"/>
              <a:t>관계이다</a:t>
            </a:r>
            <a:r>
              <a:rPr lang="en-US" altLang="ko-KR" dirty="0"/>
              <a:t>. 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9A81CE81-C54D-9442-88C3-5E72EDDACA61}"/>
              </a:ext>
            </a:extLst>
          </p:cNvPr>
          <p:cNvSpPr/>
          <p:nvPr/>
        </p:nvSpPr>
        <p:spPr>
          <a:xfrm rot="5400000">
            <a:off x="776038" y="582633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32D6E-F04C-C643-BFA4-C147B57246A8}"/>
              </a:ext>
            </a:extLst>
          </p:cNvPr>
          <p:cNvSpPr/>
          <p:nvPr/>
        </p:nvSpPr>
        <p:spPr>
          <a:xfrm>
            <a:off x="1027034" y="5660666"/>
            <a:ext cx="1030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member(</a:t>
            </a:r>
            <a:r>
              <a:rPr kumimoji="1" lang="ko-KR" altLang="en-US" dirty="0"/>
              <a:t>회원 정보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ID </a:t>
            </a:r>
            <a:r>
              <a:rPr kumimoji="1" lang="ko-KR" altLang="en-US" dirty="0" err="1"/>
              <a:t>애트리뷰트를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survey(</a:t>
            </a:r>
            <a:r>
              <a:rPr kumimoji="1" lang="ko-KR" altLang="en-US" dirty="0"/>
              <a:t>설문조사 결과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ko-KR" altLang="en-US" dirty="0" err="1"/>
              <a:t>외래키로</a:t>
            </a:r>
            <a:r>
              <a:rPr kumimoji="1" lang="ko-KR" altLang="en-US" dirty="0"/>
              <a:t> 설정한다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회원의 설문조사 결과는 하나이므로 </a:t>
            </a:r>
            <a:r>
              <a:rPr kumimoji="1" lang="en-US" altLang="ko-KR" dirty="0"/>
              <a:t>1:1</a:t>
            </a:r>
            <a:r>
              <a:rPr kumimoji="1" lang="ko-KR" altLang="en-US" dirty="0"/>
              <a:t>관계이다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196EF6B5-7081-9540-BA1E-D44972897BA6}"/>
              </a:ext>
            </a:extLst>
          </p:cNvPr>
          <p:cNvSpPr/>
          <p:nvPr/>
        </p:nvSpPr>
        <p:spPr>
          <a:xfrm rot="5400000">
            <a:off x="776038" y="52557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91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2B84-0541-D547-B453-C8C2C070C216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부가기능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분석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508F41-86A4-564F-A4D6-8B50B8A0B287}"/>
              </a:ext>
            </a:extLst>
          </p:cNvPr>
          <p:cNvGrpSpPr/>
          <p:nvPr/>
        </p:nvGrpSpPr>
        <p:grpSpPr>
          <a:xfrm>
            <a:off x="762740" y="944794"/>
            <a:ext cx="8439440" cy="5852813"/>
            <a:chOff x="1427871" y="142646"/>
            <a:chExt cx="8439440" cy="5852813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5D6F32-EBA6-B447-855F-E7E4CDFF0C1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955" y="2501189"/>
              <a:ext cx="1850400" cy="2620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6D2D3A3-779A-D04D-B0B1-9D132D2A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7871" y="2091699"/>
              <a:ext cx="3600000" cy="36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22F28A-1B19-C345-BD0E-78AD90A7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856948" y="142646"/>
              <a:ext cx="3600000" cy="36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225F63-B448-0D49-96D8-1549969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67311" y="2395459"/>
              <a:ext cx="3600000" cy="360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81E5C0-4BB3-134F-8D05-0F1FDC5DBA79}"/>
                </a:ext>
              </a:extLst>
            </p:cNvPr>
            <p:cNvSpPr/>
            <p:nvPr/>
          </p:nvSpPr>
          <p:spPr>
            <a:xfrm>
              <a:off x="2324688" y="2700894"/>
              <a:ext cx="589991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7C6D3C-3958-9743-BFBE-46CDB9CDCC4C}"/>
                </a:ext>
              </a:extLst>
            </p:cNvPr>
            <p:cNvGrpSpPr/>
            <p:nvPr/>
          </p:nvGrpSpPr>
          <p:grpSpPr>
            <a:xfrm>
              <a:off x="2601611" y="853629"/>
              <a:ext cx="2122414" cy="1833364"/>
              <a:chOff x="1027134" y="1027134"/>
              <a:chExt cx="2079321" cy="1405856"/>
            </a:xfrm>
          </p:grpSpPr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AE174E3A-FD69-4D48-A2B6-18DF112555F0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35D3F52-3A2F-2146-8122-BC2B7E5D646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0881523-5F0A-B743-92F4-E3016BF4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523" y="541221"/>
              <a:ext cx="1849021" cy="26115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E9DD21-BC94-104B-97B3-F860EB79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1214" y="2794410"/>
              <a:ext cx="1849021" cy="261158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4529D5-60D0-9146-96AB-614517402FEC}"/>
                </a:ext>
              </a:extLst>
            </p:cNvPr>
            <p:cNvGrpSpPr/>
            <p:nvPr/>
          </p:nvGrpSpPr>
          <p:grpSpPr>
            <a:xfrm>
              <a:off x="6267311" y="3152802"/>
              <a:ext cx="883903" cy="1589160"/>
              <a:chOff x="4699768" y="3113469"/>
              <a:chExt cx="691629" cy="1589160"/>
            </a:xfrm>
          </p:grpSpPr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968540F3-758C-D34D-B6E0-9EF39E11FE44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7DF43A7-F1CA-3540-89EA-155866AC284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8C5539-D96E-6743-B78D-4294D0CC16C3}"/>
                </a:ext>
              </a:extLst>
            </p:cNvPr>
            <p:cNvSpPr/>
            <p:nvPr/>
          </p:nvSpPr>
          <p:spPr>
            <a:xfrm>
              <a:off x="6068292" y="3020039"/>
              <a:ext cx="457877" cy="12088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7408544" y="1005165"/>
            <a:ext cx="4235330" cy="2128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8655495" y="1108022"/>
            <a:ext cx="2293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매출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인구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점포 현황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8325913" y="122107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추천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0CB27-5008-944A-9347-4E301AB15C2B}"/>
              </a:ext>
            </a:extLst>
          </p:cNvPr>
          <p:cNvGrpSpPr/>
          <p:nvPr/>
        </p:nvGrpSpPr>
        <p:grpSpPr>
          <a:xfrm>
            <a:off x="793935" y="791389"/>
            <a:ext cx="10499049" cy="5836758"/>
            <a:chOff x="-586910" y="30238"/>
            <a:chExt cx="11482596" cy="730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49E8-61A4-3F41-BDF1-79936C97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2315" y="3708305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F62814-9F36-F24C-9D73-C498F278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0238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7BD1B4-F8BA-C644-B3A2-C6745F55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73635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91571B-C067-BF47-AC8D-4E8D60B38C9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74" y="3522501"/>
              <a:ext cx="1850400" cy="2620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871E-563F-E847-BACA-D8F29040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586910" y="3113011"/>
              <a:ext cx="3600000" cy="3600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974A0-4D3E-1C4D-8013-570BDCCD4D86}"/>
                </a:ext>
              </a:extLst>
            </p:cNvPr>
            <p:cNvSpPr/>
            <p:nvPr/>
          </p:nvSpPr>
          <p:spPr>
            <a:xfrm>
              <a:off x="915036" y="3722206"/>
              <a:ext cx="604800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22A210-3274-7E4D-8DFA-D01E3F5934FF}"/>
                </a:ext>
              </a:extLst>
            </p:cNvPr>
            <p:cNvGrpSpPr/>
            <p:nvPr/>
          </p:nvGrpSpPr>
          <p:grpSpPr>
            <a:xfrm>
              <a:off x="1286358" y="1874941"/>
              <a:ext cx="1422886" cy="1833364"/>
              <a:chOff x="1027134" y="1027134"/>
              <a:chExt cx="2079321" cy="1405856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8F28C1C-C11D-0042-B712-2BEE822AEC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7F086C5-0A32-5943-ADC6-5962011C5C1B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0288F4-51FF-934A-BAD7-69A0F7B345E1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29550"/>
              <a:ext cx="1850400" cy="262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F4412-6542-E74A-9EE1-79EE2D94B735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144072"/>
              <a:ext cx="1846800" cy="26244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3D205B5-0CBE-084A-B8E6-C51A5671FE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255107"/>
              <a:ext cx="0" cy="545384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CF41953-491B-E448-8C63-E1A9E2A5190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794977"/>
              <a:ext cx="15234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F4EBD2-A63C-0746-A1C7-13EB109583D5}"/>
                </a:ext>
              </a:extLst>
            </p:cNvPr>
            <p:cNvSpPr/>
            <p:nvPr/>
          </p:nvSpPr>
          <p:spPr>
            <a:xfrm>
              <a:off x="3905897" y="6615544"/>
              <a:ext cx="402632" cy="1129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70D3F-779B-7041-9716-1A110CEA1904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51" y="4479010"/>
              <a:ext cx="294468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EAF66F5-4FAA-ED41-AF06-875DEB040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8529" y="6672506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C6AFAE-D46D-BB49-AA87-BA3B3FF3F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451" y="4479010"/>
              <a:ext cx="0" cy="2193496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71BDE-C77F-D440-AF59-9EED5498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40259" y="30238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4C3985-BB74-F940-BE90-C9DF88DEDFFD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052782"/>
              <a:ext cx="1846800" cy="271568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A45060-12F2-1B47-8AE4-8CD622CF0CFF}"/>
                </a:ext>
              </a:extLst>
            </p:cNvPr>
            <p:cNvSpPr/>
            <p:nvPr/>
          </p:nvSpPr>
          <p:spPr>
            <a:xfrm>
              <a:off x="6860299" y="5508305"/>
              <a:ext cx="206928" cy="1640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2F2A94-DE7D-CD44-A150-CC432CCF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27" y="5593614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90AC98-7668-3D4A-9022-847ACFC4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149" y="1704814"/>
              <a:ext cx="0" cy="3888801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665DC4B-AA2D-BB4B-AEE6-75F8825C5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3613" y="1702231"/>
              <a:ext cx="4365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0DA28A-CC2C-574E-9F61-91B2DA01D261}"/>
                </a:ext>
              </a:extLst>
            </p:cNvPr>
            <p:cNvPicPr>
              <a:picLocks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29550"/>
              <a:ext cx="1846800" cy="26244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00333-7901-AA4B-BEC3-156FF9A9B21D}"/>
                </a:ext>
              </a:extLst>
            </p:cNvPr>
            <p:cNvSpPr/>
            <p:nvPr/>
          </p:nvSpPr>
          <p:spPr>
            <a:xfrm>
              <a:off x="5505662" y="651563"/>
              <a:ext cx="1837952" cy="24733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A076BE-8970-F84E-BEE4-8608E1C04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43613" y="771055"/>
              <a:ext cx="1707397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EFCFF-D007-1D4C-9C07-0CBD8805AF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10" y="771055"/>
              <a:ext cx="0" cy="1218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622A64-F369-3C48-B456-F7C90FE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295686" y="2038935"/>
              <a:ext cx="3600000" cy="360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F7BAE6-FE97-654E-A931-FC53D83E81DA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088" y="2424158"/>
              <a:ext cx="1846800" cy="2624400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128B84-E711-9A43-96B2-305C95C238C7}"/>
              </a:ext>
            </a:extLst>
          </p:cNvPr>
          <p:cNvSpPr/>
          <p:nvPr/>
        </p:nvSpPr>
        <p:spPr>
          <a:xfrm>
            <a:off x="5763396" y="730906"/>
            <a:ext cx="6259089" cy="177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715CB-D3C9-F045-9B46-C7C998ED210C}"/>
              </a:ext>
            </a:extLst>
          </p:cNvPr>
          <p:cNvSpPr/>
          <p:nvPr/>
        </p:nvSpPr>
        <p:spPr>
          <a:xfrm>
            <a:off x="6610677" y="1041306"/>
            <a:ext cx="5498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r>
              <a:rPr lang="en-US" altLang="ko-KR" sz="2400" dirty="0"/>
              <a:t>,</a:t>
            </a:r>
            <a:r>
              <a:rPr lang="ko-KR" altLang="en-US" sz="2400" dirty="0"/>
              <a:t> 매출 분석</a:t>
            </a:r>
            <a:r>
              <a:rPr lang="en-US" altLang="ko-KR" sz="2400" dirty="0"/>
              <a:t>,</a:t>
            </a:r>
            <a:r>
              <a:rPr lang="ko-KR" altLang="en-US" sz="2400" dirty="0"/>
              <a:t> 인구 분석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   점포 현황</a:t>
            </a:r>
            <a:r>
              <a:rPr lang="en-US" altLang="ko-KR" sz="2400" dirty="0"/>
              <a:t>,</a:t>
            </a:r>
            <a:r>
              <a:rPr lang="ko-KR" altLang="en-US" sz="2400" dirty="0"/>
              <a:t> 상세평가지수</a:t>
            </a:r>
          </a:p>
        </p:txBody>
      </p:sp>
      <p:sp>
        <p:nvSpPr>
          <p:cNvPr id="57" name="삼각형 56">
            <a:extLst>
              <a:ext uri="{FF2B5EF4-FFF2-40B4-BE49-F238E27FC236}">
                <a16:creationId xmlns:a16="http://schemas.microsoft.com/office/drawing/2014/main" id="{3A1E42B9-B494-304E-8227-D2AFEDB7BEB7}"/>
              </a:ext>
            </a:extLst>
          </p:cNvPr>
          <p:cNvSpPr/>
          <p:nvPr/>
        </p:nvSpPr>
        <p:spPr>
          <a:xfrm rot="5400000">
            <a:off x="6281095" y="11543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1B722-133C-A64E-9762-E1DEE9903EB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AE2B7-6A16-D346-B5D7-0B0358DF5C4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7006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프랜차이즈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C34BD-F81E-5444-98F4-2EBAFCC2606F}"/>
              </a:ext>
            </a:extLst>
          </p:cNvPr>
          <p:cNvGrpSpPr/>
          <p:nvPr/>
        </p:nvGrpSpPr>
        <p:grpSpPr>
          <a:xfrm>
            <a:off x="931897" y="896541"/>
            <a:ext cx="10326485" cy="5613521"/>
            <a:chOff x="1536504" y="1008999"/>
            <a:chExt cx="10326485" cy="561352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68E41A1-1E8E-204C-9ED5-B3C75018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6504" y="3022520"/>
              <a:ext cx="3600000" cy="3600000"/>
            </a:xfrm>
            <a:prstGeom prst="rect">
              <a:avLst/>
            </a:prstGeom>
          </p:spPr>
        </p:pic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C0E1F4-0778-DE42-8D2F-1E28A56CCE44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8229" y="3429000"/>
              <a:ext cx="1846800" cy="26244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003202-674B-A241-9340-26F2829546E6}"/>
                </a:ext>
              </a:extLst>
            </p:cNvPr>
            <p:cNvSpPr/>
            <p:nvPr/>
          </p:nvSpPr>
          <p:spPr>
            <a:xfrm>
              <a:off x="3642101" y="3635422"/>
              <a:ext cx="622927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8112D9-6C53-C249-9264-EF9C651EEE7A}"/>
                </a:ext>
              </a:extLst>
            </p:cNvPr>
            <p:cNvGrpSpPr/>
            <p:nvPr/>
          </p:nvGrpSpPr>
          <p:grpSpPr>
            <a:xfrm>
              <a:off x="3815924" y="1008999"/>
              <a:ext cx="3600000" cy="3600000"/>
              <a:chOff x="2496000" y="189602"/>
              <a:chExt cx="3600000" cy="36000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4EFACE0-C454-1947-BA21-AF964D74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96000" y="1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A982E1-60FD-BB47-8F04-C42FEB7DC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580" y="598533"/>
                <a:ext cx="1822401" cy="2612109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2B1EBC-9A1A-A541-8971-9DF80A6A4AE0}"/>
                </a:ext>
              </a:extLst>
            </p:cNvPr>
            <p:cNvGrpSpPr/>
            <p:nvPr/>
          </p:nvGrpSpPr>
          <p:grpSpPr>
            <a:xfrm>
              <a:off x="3918191" y="1817556"/>
              <a:ext cx="604800" cy="1833364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688E5BC-A4EA-274C-A40E-15EB16F455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CBD9ABD-3E2D-554F-8426-0A99214644F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D2F731D-8AA9-1E46-BB1B-F00C9D8674B6}"/>
                </a:ext>
              </a:extLst>
            </p:cNvPr>
            <p:cNvGrpSpPr/>
            <p:nvPr/>
          </p:nvGrpSpPr>
          <p:grpSpPr>
            <a:xfrm>
              <a:off x="6044413" y="3022520"/>
              <a:ext cx="3600000" cy="3600000"/>
              <a:chOff x="4996650" y="2036868"/>
              <a:chExt cx="3600000" cy="36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55E8C7E1-E19C-184A-9EDD-FD4C1875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96650" y="2036868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323100-CE5D-EA46-BD0D-B058966D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2718" y="2442369"/>
                <a:ext cx="1845539" cy="262060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28724-AAF5-AD46-82EF-F2A7601A8B98}"/>
                </a:ext>
              </a:extLst>
            </p:cNvPr>
            <p:cNvGrpSpPr/>
            <p:nvPr/>
          </p:nvGrpSpPr>
          <p:grpSpPr>
            <a:xfrm>
              <a:off x="8262989" y="1008999"/>
              <a:ext cx="3600000" cy="3600000"/>
              <a:chOff x="7728257" y="1989602"/>
              <a:chExt cx="3600000" cy="36000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6AD0E26-3A02-3347-B81C-E6E5D576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728257" y="19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7FBE91A-FC55-B34D-8A1B-FC260705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90489" y="2381889"/>
                <a:ext cx="1878346" cy="2620607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7E98D3-DEA8-DB4F-A0E5-BDFDFD2D70BA}"/>
                </a:ext>
              </a:extLst>
            </p:cNvPr>
            <p:cNvSpPr/>
            <p:nvPr/>
          </p:nvSpPr>
          <p:spPr>
            <a:xfrm>
              <a:off x="4824541" y="1819275"/>
              <a:ext cx="734866" cy="6124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35BB8F-9400-B045-BE26-B3164B9DEC8E}"/>
                </a:ext>
              </a:extLst>
            </p:cNvPr>
            <p:cNvSpPr/>
            <p:nvPr/>
          </p:nvSpPr>
          <p:spPr>
            <a:xfrm>
              <a:off x="6940394" y="3739567"/>
              <a:ext cx="1835626" cy="36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70BF19-CAFE-174E-9C7A-6702FFC921CE}"/>
                </a:ext>
              </a:extLst>
            </p:cNvPr>
            <p:cNvGrpSpPr/>
            <p:nvPr/>
          </p:nvGrpSpPr>
          <p:grpSpPr>
            <a:xfrm>
              <a:off x="8276269" y="2333711"/>
              <a:ext cx="750733" cy="1405856"/>
              <a:chOff x="1027134" y="1027134"/>
              <a:chExt cx="2079321" cy="1405856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1C2673A9-8C52-444D-B9AA-20959EB7C59D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A60A0DE-5AAA-D04A-A844-783206ACAB57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CA644-01CC-3846-8C3F-84DD412C3A5E}"/>
              </a:ext>
            </a:extLst>
          </p:cNvPr>
          <p:cNvSpPr/>
          <p:nvPr/>
        </p:nvSpPr>
        <p:spPr>
          <a:xfrm>
            <a:off x="5726437" y="761511"/>
            <a:ext cx="6259089" cy="204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41A514-2A75-9D45-9524-CECEC7A0ABAE}"/>
              </a:ext>
            </a:extLst>
          </p:cNvPr>
          <p:cNvSpPr/>
          <p:nvPr/>
        </p:nvSpPr>
        <p:spPr>
          <a:xfrm>
            <a:off x="6279669" y="1006626"/>
            <a:ext cx="5563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-</a:t>
            </a:r>
            <a:r>
              <a:rPr lang="ko-KR" altLang="en-US" sz="2400" dirty="0"/>
              <a:t> 연 평균 매출액</a:t>
            </a:r>
            <a:r>
              <a:rPr lang="en-US" altLang="ko-KR" sz="2400" dirty="0"/>
              <a:t>,</a:t>
            </a:r>
            <a:r>
              <a:rPr lang="ko-KR" altLang="en-US" sz="2400" dirty="0"/>
              <a:t> 초기 부담금</a:t>
            </a:r>
            <a:r>
              <a:rPr lang="en-US" altLang="ko-KR" sz="2400" dirty="0"/>
              <a:t>/</a:t>
            </a:r>
            <a:r>
              <a:rPr lang="ko-KR" altLang="en-US" sz="2400" dirty="0"/>
              <a:t>초기 인테리어 비용</a:t>
            </a:r>
            <a:r>
              <a:rPr lang="en-US" altLang="ko-KR" sz="2400" dirty="0"/>
              <a:t>,</a:t>
            </a:r>
            <a:r>
              <a:rPr lang="ko-KR" altLang="en-US" sz="2400" dirty="0"/>
              <a:t> 가맹점 수</a:t>
            </a:r>
            <a:r>
              <a:rPr lang="en-US" altLang="ko-KR" sz="2400" dirty="0"/>
              <a:t>,</a:t>
            </a:r>
            <a:r>
              <a:rPr lang="ko-KR" altLang="en-US" sz="2400" dirty="0"/>
              <a:t> 광고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판촉비</a:t>
            </a:r>
            <a:r>
              <a:rPr lang="en-US" altLang="ko-KR" sz="2400" dirty="0"/>
              <a:t>,</a:t>
            </a:r>
            <a:r>
              <a:rPr lang="ko-KR" altLang="en-US" sz="2400" dirty="0"/>
              <a:t> 가맹 계약기간</a:t>
            </a: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257FEF17-0544-E74F-B0C5-3CC99B5F8344}"/>
              </a:ext>
            </a:extLst>
          </p:cNvPr>
          <p:cNvSpPr/>
          <p:nvPr/>
        </p:nvSpPr>
        <p:spPr>
          <a:xfrm rot="5400000">
            <a:off x="5950087" y="111967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349722-C6FB-6B45-BFDC-1C45BA7F76D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70ABB8-435A-C044-9551-B38DF8B7ED8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718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67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로그인</a:t>
            </a:r>
            <a:r>
              <a:rPr lang="en-US" altLang="ko-KR" b="1" dirty="0">
                <a:ln w="0"/>
              </a:rPr>
              <a:t>/ID,PW</a:t>
            </a:r>
            <a:r>
              <a:rPr lang="ko-KR" altLang="en-US" b="1" dirty="0">
                <a:ln w="0"/>
              </a:rPr>
              <a:t>찾기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회원가입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57975C-B8F0-FA4E-B4B8-1B9D136D8575}"/>
              </a:ext>
            </a:extLst>
          </p:cNvPr>
          <p:cNvGrpSpPr/>
          <p:nvPr/>
        </p:nvGrpSpPr>
        <p:grpSpPr>
          <a:xfrm>
            <a:off x="1086792" y="1226657"/>
            <a:ext cx="9502549" cy="5355945"/>
            <a:chOff x="1813955" y="764992"/>
            <a:chExt cx="8596650" cy="54472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2C70C2-03E4-CD4C-BE39-8FBCD9D153B3}"/>
                </a:ext>
              </a:extLst>
            </p:cNvPr>
            <p:cNvGrpSpPr/>
            <p:nvPr/>
          </p:nvGrpSpPr>
          <p:grpSpPr>
            <a:xfrm>
              <a:off x="1813955" y="2599439"/>
              <a:ext cx="3600000" cy="3600000"/>
              <a:chOff x="485958" y="966215"/>
              <a:chExt cx="4500746" cy="497069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A623E1-B57A-5F4C-9FE3-A43FBB081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50984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0FCDBF3-EE3A-0341-BD67-7E134622C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7993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22140B-A5EF-F44A-86A4-1CAB7D9C386B}"/>
                </a:ext>
              </a:extLst>
            </p:cNvPr>
            <p:cNvGrpSpPr/>
            <p:nvPr/>
          </p:nvGrpSpPr>
          <p:grpSpPr>
            <a:xfrm>
              <a:off x="4309955" y="764992"/>
              <a:ext cx="3600000" cy="3600000"/>
              <a:chOff x="3858611" y="966215"/>
              <a:chExt cx="4500746" cy="497069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8C6F695-7207-C349-A213-05BEB1C4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6236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98BDE82-DB0D-FE45-9106-3398D1A97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6704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E8ECDC-52C3-FD45-B287-659FFBD1E570}"/>
                </a:ext>
              </a:extLst>
            </p:cNvPr>
            <p:cNvGrpSpPr/>
            <p:nvPr/>
          </p:nvGrpSpPr>
          <p:grpSpPr>
            <a:xfrm>
              <a:off x="6810605" y="2612258"/>
              <a:ext cx="3600000" cy="3600000"/>
              <a:chOff x="7211411" y="966215"/>
              <a:chExt cx="4500746" cy="497069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97AAF31-7F1D-0942-B6A2-94FFB5AE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9764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FA7C572-413E-A842-8546-BF9D96DA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1719" y="1513160"/>
                <a:ext cx="2268255" cy="366008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51E8D7E-0520-6549-B6EC-DD7DC5FDFBD0}"/>
                </a:ext>
              </a:extLst>
            </p:cNvPr>
            <p:cNvGrpSpPr/>
            <p:nvPr/>
          </p:nvGrpSpPr>
          <p:grpSpPr>
            <a:xfrm>
              <a:off x="4159893" y="2824330"/>
              <a:ext cx="835673" cy="1405856"/>
              <a:chOff x="1027134" y="1027134"/>
              <a:chExt cx="2079321" cy="1405856"/>
            </a:xfrm>
          </p:grpSpPr>
          <p:cxnSp>
            <p:nvCxnSpPr>
              <p:cNvPr id="39" name="직선 연결선[R] 13">
                <a:extLst>
                  <a:ext uri="{FF2B5EF4-FFF2-40B4-BE49-F238E27FC236}">
                    <a16:creationId xmlns:a16="http://schemas.microsoft.com/office/drawing/2014/main" id="{1A16BA8F-E692-0646-BBF4-00694225D4CA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9C4224E-4C9A-0E48-BABA-E470616752F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60E4C6-DCC7-1E44-ACDE-2B530F2F8E1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205" y="4984552"/>
              <a:ext cx="3169671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F0D1FE9-A2A3-C841-B83A-0C7737EC0C66}"/>
                </a:ext>
              </a:extLst>
            </p:cNvPr>
            <p:cNvSpPr/>
            <p:nvPr/>
          </p:nvSpPr>
          <p:spPr>
            <a:xfrm>
              <a:off x="3968432" y="4246420"/>
              <a:ext cx="524534" cy="11856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FAFA6A-15DE-C740-8CB2-3E9A061A07E3}"/>
                </a:ext>
              </a:extLst>
            </p:cNvPr>
            <p:cNvSpPr/>
            <p:nvPr/>
          </p:nvSpPr>
          <p:spPr>
            <a:xfrm>
              <a:off x="2851574" y="4854695"/>
              <a:ext cx="1529631" cy="2484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E7658-DA0E-B046-9AB6-DF4897E496EE}"/>
              </a:ext>
            </a:extLst>
          </p:cNvPr>
          <p:cNvSpPr/>
          <p:nvPr/>
        </p:nvSpPr>
        <p:spPr>
          <a:xfrm>
            <a:off x="5726435" y="761511"/>
            <a:ext cx="6259089" cy="353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DC6BBA-37F4-0E4D-8AA6-4A9878013391}"/>
              </a:ext>
            </a:extLst>
          </p:cNvPr>
          <p:cNvSpPr/>
          <p:nvPr/>
        </p:nvSpPr>
        <p:spPr>
          <a:xfrm>
            <a:off x="6231050" y="105612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이메일 주소</a:t>
            </a:r>
            <a:r>
              <a:rPr lang="en-US" altLang="ko-KR" sz="2000" dirty="0"/>
              <a:t>,</a:t>
            </a:r>
            <a:r>
              <a:rPr lang="ko-KR" altLang="en-US" sz="2000" dirty="0"/>
              <a:t> 핸드폰 번호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찾기 질문 입력을 통해 회원 가입</a:t>
            </a:r>
            <a:endParaRPr lang="en-US" altLang="ko-KR" sz="2000" dirty="0"/>
          </a:p>
        </p:txBody>
      </p:sp>
      <p:sp>
        <p:nvSpPr>
          <p:cNvPr id="46" name="삼각형 45">
            <a:extLst>
              <a:ext uri="{FF2B5EF4-FFF2-40B4-BE49-F238E27FC236}">
                <a16:creationId xmlns:a16="http://schemas.microsoft.com/office/drawing/2014/main" id="{276195AD-FC5E-5C48-9148-0B3C09BE2088}"/>
              </a:ext>
            </a:extLst>
          </p:cNvPr>
          <p:cNvSpPr/>
          <p:nvPr/>
        </p:nvSpPr>
        <p:spPr>
          <a:xfrm rot="5400000">
            <a:off x="5950085" y="115786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985E4-BCDE-9B4C-B773-ED7BF557EBCB}"/>
              </a:ext>
            </a:extLst>
          </p:cNvPr>
          <p:cNvSpPr/>
          <p:nvPr/>
        </p:nvSpPr>
        <p:spPr>
          <a:xfrm>
            <a:off x="6231050" y="183778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회원가입 한 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입력을 통해 로그인 가능 </a:t>
            </a:r>
            <a:endParaRPr lang="en-US" altLang="ko-KR" sz="2000" dirty="0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84CF067-D596-0C4B-8119-FFD6BD2B2488}"/>
              </a:ext>
            </a:extLst>
          </p:cNvPr>
          <p:cNvSpPr/>
          <p:nvPr/>
        </p:nvSpPr>
        <p:spPr>
          <a:xfrm rot="5400000">
            <a:off x="5950085" y="193952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1EF99-9A8B-0F40-8BCC-7707C5921D0F}"/>
              </a:ext>
            </a:extLst>
          </p:cNvPr>
          <p:cNvSpPr/>
          <p:nvPr/>
        </p:nvSpPr>
        <p:spPr>
          <a:xfrm>
            <a:off x="6231050" y="2651015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회원가입 시 입력한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 주소를 이용하여</a:t>
            </a:r>
            <a:r>
              <a:rPr lang="en-US" altLang="ko-KR" sz="2000" dirty="0"/>
              <a:t> ID </a:t>
            </a:r>
            <a:r>
              <a:rPr lang="ko-KR" altLang="en-US" sz="2000" dirty="0"/>
              <a:t>찾기</a:t>
            </a:r>
            <a:endParaRPr lang="en-US" altLang="ko-KR" sz="2000" dirty="0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D46A98AC-9E33-154F-BE80-3A7BF0C7C0AE}"/>
              </a:ext>
            </a:extLst>
          </p:cNvPr>
          <p:cNvSpPr/>
          <p:nvPr/>
        </p:nvSpPr>
        <p:spPr>
          <a:xfrm rot="5400000">
            <a:off x="5950085" y="27527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C7400C-9190-0A4F-A762-697AAEFFC3D5}"/>
              </a:ext>
            </a:extLst>
          </p:cNvPr>
          <p:cNvSpPr/>
          <p:nvPr/>
        </p:nvSpPr>
        <p:spPr>
          <a:xfrm>
            <a:off x="6231050" y="3491676"/>
            <a:ext cx="5740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 질문</a:t>
            </a:r>
            <a:r>
              <a:rPr lang="en-US" altLang="ko-KR" sz="2000" dirty="0"/>
              <a:t>&amp;</a:t>
            </a:r>
            <a:r>
              <a:rPr lang="ko-KR" altLang="en-US" sz="2000" dirty="0"/>
              <a:t>답변을 통해 </a:t>
            </a:r>
            <a:r>
              <a:rPr lang="en-US" altLang="ko-KR" sz="2000" dirty="0"/>
              <a:t>PW</a:t>
            </a:r>
            <a:r>
              <a:rPr lang="ko-KR" altLang="en-US" sz="2000" dirty="0"/>
              <a:t> 찾기</a:t>
            </a:r>
            <a:endParaRPr lang="en-US" altLang="ko-KR" sz="2000" dirty="0"/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31DBC04B-0399-2A49-8087-45255FA2EC6B}"/>
              </a:ext>
            </a:extLst>
          </p:cNvPr>
          <p:cNvSpPr/>
          <p:nvPr/>
        </p:nvSpPr>
        <p:spPr>
          <a:xfrm rot="5400000">
            <a:off x="5950085" y="35934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D4BBCA-069E-FD4F-8D1B-DDE38F6D8124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1135DE-D5C7-D14A-9017-D1BF74501BF2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782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48" grpId="0"/>
      <p:bldP spid="49" grpId="0" animBg="1"/>
      <p:bldP spid="50" grpId="0"/>
      <p:bldP spid="51" grpId="0" animBg="1"/>
      <p:bldP spid="52" grpId="0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마이페이지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3D7A9-7EDE-584A-9895-A4E39FD9CE1D}"/>
              </a:ext>
            </a:extLst>
          </p:cNvPr>
          <p:cNvGrpSpPr/>
          <p:nvPr/>
        </p:nvGrpSpPr>
        <p:grpSpPr>
          <a:xfrm>
            <a:off x="324468" y="1361686"/>
            <a:ext cx="8858036" cy="5142906"/>
            <a:chOff x="1554192" y="894242"/>
            <a:chExt cx="8736322" cy="54472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BAC087-8DC7-E049-995A-6A3C199F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54192" y="274150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08A36-8836-BB4D-8339-EEF0EEB9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9864" y="894242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7FE35A-5AFF-2748-8C64-78D4E3BC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90514" y="274150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55A53-425C-E04E-9A61-346CAAD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480" y="1240369"/>
              <a:ext cx="1945484" cy="27893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D6AB77-E8AD-8B45-8BE5-AD1B43FC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4494" y="3150957"/>
              <a:ext cx="1945485" cy="26838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EDA9A6-0954-C545-B2AA-3F62E6EF27F4}"/>
                </a:ext>
              </a:extLst>
            </p:cNvPr>
            <p:cNvSpPr/>
            <p:nvPr/>
          </p:nvSpPr>
          <p:spPr>
            <a:xfrm>
              <a:off x="5154192" y="3681608"/>
              <a:ext cx="1681688" cy="1699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0321B5-7164-3F47-B1C9-D54289FF99FE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000" y="3150957"/>
              <a:ext cx="1864800" cy="269885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AF1FE4-7E70-1640-8E97-6E2F207B3E70}"/>
                </a:ext>
              </a:extLst>
            </p:cNvPr>
            <p:cNvGrpSpPr/>
            <p:nvPr/>
          </p:nvGrpSpPr>
          <p:grpSpPr>
            <a:xfrm>
              <a:off x="6201940" y="3851601"/>
              <a:ext cx="1340899" cy="739672"/>
              <a:chOff x="8951079" y="250877"/>
              <a:chExt cx="3240921" cy="117840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62C09C3-3080-1F4D-914F-04BB32AE634E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24">
                <a:extLst>
                  <a:ext uri="{FF2B5EF4-FFF2-40B4-BE49-F238E27FC236}">
                    <a16:creationId xmlns:a16="http://schemas.microsoft.com/office/drawing/2014/main" id="{2DD538E3-B74F-EA45-8E2E-2CC728EB6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F36456-DBFD-5646-87F8-F8ECCAB84161}"/>
                </a:ext>
              </a:extLst>
            </p:cNvPr>
            <p:cNvGrpSpPr/>
            <p:nvPr/>
          </p:nvGrpSpPr>
          <p:grpSpPr>
            <a:xfrm>
              <a:off x="2984045" y="2058389"/>
              <a:ext cx="1945484" cy="1329493"/>
              <a:chOff x="1027134" y="1027134"/>
              <a:chExt cx="2079321" cy="1405856"/>
            </a:xfrm>
          </p:grpSpPr>
          <p:cxnSp>
            <p:nvCxnSpPr>
              <p:cNvPr id="16" name="직선 연결선[R] 16">
                <a:extLst>
                  <a:ext uri="{FF2B5EF4-FFF2-40B4-BE49-F238E27FC236}">
                    <a16:creationId xmlns:a16="http://schemas.microsoft.com/office/drawing/2014/main" id="{8DC041A0-BFF5-0243-80A3-06A3B7F278C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5D77175-7784-0340-8F0A-A26551F1858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13C0B2-FFA5-8640-A175-52B0F8174EC3}"/>
                </a:ext>
              </a:extLst>
            </p:cNvPr>
            <p:cNvSpPr/>
            <p:nvPr/>
          </p:nvSpPr>
          <p:spPr>
            <a:xfrm>
              <a:off x="2868166" y="3398927"/>
              <a:ext cx="205989" cy="9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D4BF2-F671-034D-AF16-4694345C6C3E}"/>
              </a:ext>
            </a:extLst>
          </p:cNvPr>
          <p:cNvSpPr/>
          <p:nvPr/>
        </p:nvSpPr>
        <p:spPr>
          <a:xfrm>
            <a:off x="5785426" y="1292453"/>
            <a:ext cx="6259089" cy="108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FDEA18-E0C4-A844-90F2-2E05C7E6B335}"/>
              </a:ext>
            </a:extLst>
          </p:cNvPr>
          <p:cNvSpPr/>
          <p:nvPr/>
        </p:nvSpPr>
        <p:spPr>
          <a:xfrm>
            <a:off x="6290041" y="1587062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회원 가입 시 작성한 개인 정보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endParaRPr lang="en-US" altLang="ko-KR" sz="2400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49149CC7-BCD4-374E-B086-092203B4953B}"/>
              </a:ext>
            </a:extLst>
          </p:cNvPr>
          <p:cNvSpPr/>
          <p:nvPr/>
        </p:nvSpPr>
        <p:spPr>
          <a:xfrm rot="5400000">
            <a:off x="6009076" y="16888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7B641-02B7-4447-A191-AE739F9DAAC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F6AD4-A8F0-F541-B8E0-A931C303095C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407295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2359" cy="20484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구성 및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공지사항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09688B-DE1C-7A4E-B2F5-230B1CDDE1AA}"/>
              </a:ext>
            </a:extLst>
          </p:cNvPr>
          <p:cNvGrpSpPr/>
          <p:nvPr/>
        </p:nvGrpSpPr>
        <p:grpSpPr>
          <a:xfrm>
            <a:off x="1513837" y="997478"/>
            <a:ext cx="8736322" cy="5447266"/>
            <a:chOff x="1582250" y="759618"/>
            <a:chExt cx="8736322" cy="5447266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C3416F2-9CC1-964A-B13D-4E32B72B3BB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850" y="3003751"/>
              <a:ext cx="1846800" cy="2624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DF9BB9-CEBE-4141-9037-9BE1926A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82250" y="2606884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9CF6D1-6957-2D4D-BB2F-93268E5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217922" y="759618"/>
              <a:ext cx="3600000" cy="36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AE4BB9-98B1-4F4A-A462-1DE96F53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18572" y="2606884"/>
              <a:ext cx="3600000" cy="360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D5048A-E8ED-5844-A96C-A873FD14E8D6}"/>
                </a:ext>
              </a:extLst>
            </p:cNvPr>
            <p:cNvSpPr/>
            <p:nvPr/>
          </p:nvSpPr>
          <p:spPr>
            <a:xfrm>
              <a:off x="2614840" y="4275116"/>
              <a:ext cx="448993" cy="344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FB1CD3-A3A1-3340-86C2-4BB34D0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587" y="1158803"/>
              <a:ext cx="1800000" cy="2630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81785D-8202-2440-95E2-1CA0260D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8572" y="2966884"/>
              <a:ext cx="1800000" cy="28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1FADE1-F7AA-C940-9AFD-8632AB2D426C}"/>
                </a:ext>
              </a:extLst>
            </p:cNvPr>
            <p:cNvSpPr/>
            <p:nvPr/>
          </p:nvSpPr>
          <p:spPr>
            <a:xfrm>
              <a:off x="6682946" y="1365588"/>
              <a:ext cx="187015" cy="19008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AD86DC-06DB-154A-B5FF-0EDC4F31062E}"/>
                </a:ext>
              </a:extLst>
            </p:cNvPr>
            <p:cNvSpPr/>
            <p:nvPr/>
          </p:nvSpPr>
          <p:spPr>
            <a:xfrm>
              <a:off x="7618572" y="3204358"/>
              <a:ext cx="1800000" cy="5007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CE416A-F846-724A-B0D5-06D666A947C3}"/>
                </a:ext>
              </a:extLst>
            </p:cNvPr>
            <p:cNvGrpSpPr/>
            <p:nvPr/>
          </p:nvGrpSpPr>
          <p:grpSpPr>
            <a:xfrm>
              <a:off x="2839336" y="1555669"/>
              <a:ext cx="2180410" cy="2719447"/>
              <a:chOff x="1027134" y="1027134"/>
              <a:chExt cx="2079321" cy="140585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7765B39A-FF08-7D4D-9A13-52A5DE2812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2A10DCB-7136-0C49-A5B7-8413553765B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86A0F0-C06C-1B4F-B18A-849277B562DE}"/>
                </a:ext>
              </a:extLst>
            </p:cNvPr>
            <p:cNvGrpSpPr/>
            <p:nvPr/>
          </p:nvGrpSpPr>
          <p:grpSpPr>
            <a:xfrm rot="5400000">
              <a:off x="6813474" y="1536899"/>
              <a:ext cx="1723947" cy="1610976"/>
              <a:chOff x="1027134" y="1027134"/>
              <a:chExt cx="2079321" cy="1405856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B4F81B2-0F15-944B-8210-E3602D7FB06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2CF1EB9-8E7C-6E48-B3A6-C1729DF427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2D9B6-F2A9-484F-92D1-B8C035908EB5}"/>
              </a:ext>
            </a:extLst>
          </p:cNvPr>
          <p:cNvSpPr/>
          <p:nvPr/>
        </p:nvSpPr>
        <p:spPr>
          <a:xfrm>
            <a:off x="5519961" y="746767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98151-3117-D045-812A-866C77AD20FB}"/>
              </a:ext>
            </a:extLst>
          </p:cNvPr>
          <p:cNvSpPr/>
          <p:nvPr/>
        </p:nvSpPr>
        <p:spPr>
          <a:xfrm>
            <a:off x="6024576" y="1041376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관리자가 게시한 창업 관련 프로그램</a:t>
            </a:r>
            <a:r>
              <a:rPr lang="en-US" altLang="ko-KR" sz="2400" dirty="0"/>
              <a:t>, </a:t>
            </a:r>
            <a:r>
              <a:rPr lang="ko-KR" altLang="en-US" sz="2400" dirty="0"/>
              <a:t>업데이트 예정 등의 공지사항 조회 가능</a:t>
            </a:r>
            <a:endParaRPr lang="en-US" altLang="ko-KR" sz="2400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599CE473-201A-E34A-B8FE-3FEE1657D338}"/>
              </a:ext>
            </a:extLst>
          </p:cNvPr>
          <p:cNvSpPr/>
          <p:nvPr/>
        </p:nvSpPr>
        <p:spPr>
          <a:xfrm rot="5400000">
            <a:off x="5743611" y="11431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6C247-835B-AC40-AE1E-FF53AFAD8DAC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61292A-5644-EB44-A8B2-47813F73E787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26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문의사항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5F96E-083E-BE44-A487-15B6EE67F9D4}"/>
              </a:ext>
            </a:extLst>
          </p:cNvPr>
          <p:cNvGrpSpPr/>
          <p:nvPr/>
        </p:nvGrpSpPr>
        <p:grpSpPr>
          <a:xfrm>
            <a:off x="356381" y="1462625"/>
            <a:ext cx="11521788" cy="5102341"/>
            <a:chOff x="-176180" y="500983"/>
            <a:chExt cx="11521788" cy="510234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91DF22-7A1E-C54A-AF72-BC7791EABD53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36" y="2607513"/>
              <a:ext cx="1669593" cy="24012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D7E79A-BDF6-804C-8F5F-A981B2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76180" y="2265267"/>
              <a:ext cx="3240000" cy="324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137BC9-7B1F-9C41-8E6E-126889E40A04}"/>
                </a:ext>
              </a:extLst>
            </p:cNvPr>
            <p:cNvSpPr/>
            <p:nvPr/>
          </p:nvSpPr>
          <p:spPr>
            <a:xfrm>
              <a:off x="1223158" y="3744867"/>
              <a:ext cx="427513" cy="3283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67A7BEB-A2EE-104F-A62F-4C54FC6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24561" y="511978"/>
              <a:ext cx="3240000" cy="32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442BD6F-D110-6846-8510-A9C72F95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92949" y="2342922"/>
              <a:ext cx="3240000" cy="324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3B51F5-59DC-B447-B2D4-CA21C2E7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093690" y="500983"/>
              <a:ext cx="3240000" cy="3240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07A5630-1129-8F4F-9CF1-8EDDC901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217" y="860630"/>
              <a:ext cx="1628352" cy="24012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310D8B-45F6-594C-A3DB-FF4061E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5698" y="834370"/>
              <a:ext cx="1650557" cy="24012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979C71-B373-F743-AF7B-912286AA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957" y="2661585"/>
              <a:ext cx="1650557" cy="24012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511D02-B5B0-8646-8725-35366770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09208" y="2366924"/>
              <a:ext cx="3236400" cy="3236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1A6F72-427A-CA4D-B212-07704E2E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4512" y="2686892"/>
              <a:ext cx="1650557" cy="24012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0D7DAB-C4E5-1F4C-8598-8060B0FDD897}"/>
                </a:ext>
              </a:extLst>
            </p:cNvPr>
            <p:cNvSpPr/>
            <p:nvPr/>
          </p:nvSpPr>
          <p:spPr>
            <a:xfrm>
              <a:off x="2855757" y="2905717"/>
              <a:ext cx="1404000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0E1890-CAFE-8247-A461-F0A58D5760B3}"/>
                </a:ext>
              </a:extLst>
            </p:cNvPr>
            <p:cNvGrpSpPr/>
            <p:nvPr/>
          </p:nvGrpSpPr>
          <p:grpSpPr>
            <a:xfrm>
              <a:off x="3531412" y="3162609"/>
              <a:ext cx="1340899" cy="739672"/>
              <a:chOff x="8951079" y="250877"/>
              <a:chExt cx="3240921" cy="117840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63C4C7-4DD3-6B40-B307-40EBCEE6FA01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62F27C66-CE2D-B04B-9390-152E5BB47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3A86B5-141D-AD4F-B789-A4BAC5CF9B41}"/>
                </a:ext>
              </a:extLst>
            </p:cNvPr>
            <p:cNvSpPr/>
            <p:nvPr/>
          </p:nvSpPr>
          <p:spPr>
            <a:xfrm>
              <a:off x="6153065" y="3919213"/>
              <a:ext cx="213756" cy="10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FD2B2-4CB4-FC46-9845-6D7F3A8CAEF2}"/>
                </a:ext>
              </a:extLst>
            </p:cNvPr>
            <p:cNvGrpSpPr/>
            <p:nvPr/>
          </p:nvGrpSpPr>
          <p:grpSpPr>
            <a:xfrm>
              <a:off x="6252199" y="1418068"/>
              <a:ext cx="639248" cy="2501145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89AC3326-7A0F-1346-8909-CC466B3327A3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BEF9BD7-51AD-BA45-B42B-2D3D8F5AE3C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6CEA20-DD08-BD41-8965-1749458A47C7}"/>
                </a:ext>
              </a:extLst>
            </p:cNvPr>
            <p:cNvSpPr/>
            <p:nvPr/>
          </p:nvSpPr>
          <p:spPr>
            <a:xfrm>
              <a:off x="8372103" y="899437"/>
              <a:ext cx="159489" cy="12037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6CFB5A-F875-8349-A485-354C6ACB6307}"/>
                </a:ext>
              </a:extLst>
            </p:cNvPr>
            <p:cNvGrpSpPr/>
            <p:nvPr/>
          </p:nvGrpSpPr>
          <p:grpSpPr>
            <a:xfrm>
              <a:off x="1456670" y="1418068"/>
              <a:ext cx="1156925" cy="2322915"/>
              <a:chOff x="1027134" y="1027134"/>
              <a:chExt cx="2079321" cy="1405856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7C120F4-3798-D547-8801-FD9F6F4AAF2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13006DA-A3F4-314B-9BFC-12F8E7273D8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1DC2EF-8FBC-F342-855A-65ECE05A0BA7}"/>
                </a:ext>
              </a:extLst>
            </p:cNvPr>
            <p:cNvGrpSpPr/>
            <p:nvPr/>
          </p:nvGrpSpPr>
          <p:grpSpPr>
            <a:xfrm rot="5400000">
              <a:off x="8250964" y="1418918"/>
              <a:ext cx="1806115" cy="1167488"/>
              <a:chOff x="1027134" y="1027134"/>
              <a:chExt cx="2079321" cy="1405856"/>
            </a:xfrm>
          </p:grpSpPr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9880B84-E0CC-5D41-9262-BF81BECC6EC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0303E78-6F4D-BB4E-8195-4A02879D70D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2D561BF-1FC5-0C44-9286-9B19C5A5B1B7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5620235" y="959625"/>
              <a:ext cx="2751868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4F7702D-EFE2-E44E-857D-2CFE20654E6F}"/>
                </a:ext>
              </a:extLst>
            </p:cNvPr>
            <p:cNvCxnSpPr/>
            <p:nvPr/>
          </p:nvCxnSpPr>
          <p:spPr>
            <a:xfrm>
              <a:off x="5620235" y="959625"/>
              <a:ext cx="0" cy="61945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7E2F4DE-CDF1-E74F-8FFA-E9D06F3E22FF}"/>
                </a:ext>
              </a:extLst>
            </p:cNvPr>
            <p:cNvCxnSpPr/>
            <p:nvPr/>
          </p:nvCxnSpPr>
          <p:spPr>
            <a:xfrm flipH="1">
              <a:off x="4481029" y="1576645"/>
              <a:ext cx="113920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820C2-655E-9748-B0AF-74245DBE2553}"/>
                </a:ext>
              </a:extLst>
            </p:cNvPr>
            <p:cNvSpPr/>
            <p:nvPr/>
          </p:nvSpPr>
          <p:spPr>
            <a:xfrm>
              <a:off x="6904494" y="1030857"/>
              <a:ext cx="1657887" cy="1374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3365A30-71F0-B742-BEB1-1683539186D1}"/>
                </a:ext>
              </a:extLst>
            </p:cNvPr>
            <p:cNvSpPr/>
            <p:nvPr/>
          </p:nvSpPr>
          <p:spPr>
            <a:xfrm>
              <a:off x="8896946" y="2894224"/>
              <a:ext cx="1657887" cy="32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EC14E4-2623-4F4B-B78C-E2F6BE648C6B}"/>
              </a:ext>
            </a:extLst>
          </p:cNvPr>
          <p:cNvSpPr/>
          <p:nvPr/>
        </p:nvSpPr>
        <p:spPr>
          <a:xfrm>
            <a:off x="5475716" y="761515"/>
            <a:ext cx="6480311" cy="172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3F23CC-C6A3-694B-AD03-A7216041BFFF}"/>
              </a:ext>
            </a:extLst>
          </p:cNvPr>
          <p:cNvSpPr/>
          <p:nvPr/>
        </p:nvSpPr>
        <p:spPr>
          <a:xfrm>
            <a:off x="5980331" y="1056124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사용자는 문의사항을 작성 가능</a:t>
            </a:r>
            <a:endParaRPr lang="en-US" altLang="ko-KR" sz="2400" dirty="0"/>
          </a:p>
        </p:txBody>
      </p:sp>
      <p:sp>
        <p:nvSpPr>
          <p:cNvPr id="73" name="삼각형 72">
            <a:extLst>
              <a:ext uri="{FF2B5EF4-FFF2-40B4-BE49-F238E27FC236}">
                <a16:creationId xmlns:a16="http://schemas.microsoft.com/office/drawing/2014/main" id="{8410E312-2789-7644-9D03-DA0E1D9ADEE8}"/>
              </a:ext>
            </a:extLst>
          </p:cNvPr>
          <p:cNvSpPr/>
          <p:nvPr/>
        </p:nvSpPr>
        <p:spPr>
          <a:xfrm rot="5400000">
            <a:off x="5699366" y="115786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CE0CF9-AF10-0549-AA71-DD2C452BE98A}"/>
              </a:ext>
            </a:extLst>
          </p:cNvPr>
          <p:cNvSpPr/>
          <p:nvPr/>
        </p:nvSpPr>
        <p:spPr>
          <a:xfrm>
            <a:off x="5980331" y="1719801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자신이 작성했던 문의사항 조회 가능</a:t>
            </a:r>
            <a:endParaRPr lang="en-US" altLang="ko-KR" sz="2400" dirty="0"/>
          </a:p>
        </p:txBody>
      </p:sp>
      <p:sp>
        <p:nvSpPr>
          <p:cNvPr id="75" name="삼각형 74">
            <a:extLst>
              <a:ext uri="{FF2B5EF4-FFF2-40B4-BE49-F238E27FC236}">
                <a16:creationId xmlns:a16="http://schemas.microsoft.com/office/drawing/2014/main" id="{F6C7AB3A-65AC-EF4F-8F02-62C8584669DF}"/>
              </a:ext>
            </a:extLst>
          </p:cNvPr>
          <p:cNvSpPr/>
          <p:nvPr/>
        </p:nvSpPr>
        <p:spPr>
          <a:xfrm rot="5400000">
            <a:off x="5699366" y="18215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7938E-CF91-6C40-AE37-47A8285D0C13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B81301-AF6F-F24F-88F3-8B5E97990790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2397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관심목록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CF0300-DAEB-B647-9247-836017B6414D}"/>
              </a:ext>
            </a:extLst>
          </p:cNvPr>
          <p:cNvGrpSpPr/>
          <p:nvPr/>
        </p:nvGrpSpPr>
        <p:grpSpPr>
          <a:xfrm>
            <a:off x="715440" y="1308050"/>
            <a:ext cx="10377664" cy="5229013"/>
            <a:chOff x="-139672" y="506534"/>
            <a:chExt cx="10377664" cy="5229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47992B-2743-1645-8007-4AA0C81F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9672" y="203686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40174-37E3-284B-82EF-E749207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115503" y="506534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15925A-E9FB-F24B-A02D-0C721595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72838" y="2135547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609D-CC1D-AD4C-A562-6D5D7D17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009" y="874127"/>
              <a:ext cx="1827023" cy="26956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C21CDA-BAE7-FD42-9E7F-0CE3CD5D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131" y="2543168"/>
              <a:ext cx="1827023" cy="2638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C1890-8474-0A45-B324-229383E9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674" y="2432614"/>
              <a:ext cx="1800000" cy="26381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54A0D3-D60F-7445-9899-92E390A8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37992" y="506534"/>
              <a:ext cx="3600000" cy="36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5C4AE-603B-174D-92A9-DFFE5565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550" y="906322"/>
              <a:ext cx="1826758" cy="26388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6E29A-48F5-F847-B4AF-A9351BF4A893}"/>
                </a:ext>
              </a:extLst>
            </p:cNvPr>
            <p:cNvSpPr/>
            <p:nvPr/>
          </p:nvSpPr>
          <p:spPr>
            <a:xfrm>
              <a:off x="2339439" y="2473765"/>
              <a:ext cx="231174" cy="18630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774A380C-8894-6043-A36A-22417E3A0C70}"/>
                </a:ext>
              </a:extLst>
            </p:cNvPr>
            <p:cNvCxnSpPr/>
            <p:nvPr/>
          </p:nvCxnSpPr>
          <p:spPr>
            <a:xfrm>
              <a:off x="2570613" y="2543168"/>
              <a:ext cx="1466997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5E2E48F-2388-BA4A-B1F3-7E579BEC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1" y="2531293"/>
              <a:ext cx="0" cy="33066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949A2F0-11AC-D94F-98D8-517B3426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3" y="2861955"/>
              <a:ext cx="121851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DB418D-6B0E-E944-9CC1-F950A36935C8}"/>
                </a:ext>
              </a:extLst>
            </p:cNvPr>
            <p:cNvSpPr/>
            <p:nvPr/>
          </p:nvSpPr>
          <p:spPr>
            <a:xfrm>
              <a:off x="5269061" y="2741796"/>
              <a:ext cx="1798396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E6D6A6-AD63-4E43-9A6B-50EAB6BA810B}"/>
                </a:ext>
              </a:extLst>
            </p:cNvPr>
            <p:cNvSpPr/>
            <p:nvPr/>
          </p:nvSpPr>
          <p:spPr>
            <a:xfrm>
              <a:off x="3001092" y="1459255"/>
              <a:ext cx="953391" cy="131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92379-8F08-AE4D-B560-49782C806118}"/>
                </a:ext>
              </a:extLst>
            </p:cNvPr>
            <p:cNvGrpSpPr/>
            <p:nvPr/>
          </p:nvGrpSpPr>
          <p:grpSpPr>
            <a:xfrm>
              <a:off x="3476005" y="1610739"/>
              <a:ext cx="1695252" cy="2544126"/>
              <a:chOff x="4699768" y="3113469"/>
              <a:chExt cx="691629" cy="1589160"/>
            </a:xfrm>
          </p:grpSpPr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3E54A2C-D7A4-F845-BEC3-4EE3618F4020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7A98C-484E-0348-82C2-6EAE42F898B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AFD9F6-7B89-8B4E-A812-85E46023E03E}"/>
                </a:ext>
              </a:extLst>
            </p:cNvPr>
            <p:cNvGrpSpPr/>
            <p:nvPr/>
          </p:nvGrpSpPr>
          <p:grpSpPr>
            <a:xfrm>
              <a:off x="6176253" y="1701987"/>
              <a:ext cx="1242126" cy="1030262"/>
              <a:chOff x="1027134" y="1027134"/>
              <a:chExt cx="2079321" cy="1405856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1AA2C3E4-AA29-F94F-93BB-AB15354360A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0B3B06F-E25D-8844-981F-571D6DF325C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D44D06-6459-1A44-9A7E-661AB35BDF59}"/>
              </a:ext>
            </a:extLst>
          </p:cNvPr>
          <p:cNvSpPr/>
          <p:nvPr/>
        </p:nvSpPr>
        <p:spPr>
          <a:xfrm>
            <a:off x="5475716" y="820508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98EC4D-97B6-FC49-9060-49EBC19065DE}"/>
              </a:ext>
            </a:extLst>
          </p:cNvPr>
          <p:cNvSpPr/>
          <p:nvPr/>
        </p:nvSpPr>
        <p:spPr>
          <a:xfrm>
            <a:off x="5881178" y="1115117"/>
            <a:ext cx="6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로그인 한 사용자 상권 분석 기능 이용 중에 관심있는 지역 저장 가능</a:t>
            </a:r>
            <a:endParaRPr lang="en-US" altLang="ko-KR" sz="2400" dirty="0"/>
          </a:p>
        </p:txBody>
      </p:sp>
      <p:sp>
        <p:nvSpPr>
          <p:cNvPr id="34" name="삼각형 33">
            <a:extLst>
              <a:ext uri="{FF2B5EF4-FFF2-40B4-BE49-F238E27FC236}">
                <a16:creationId xmlns:a16="http://schemas.microsoft.com/office/drawing/2014/main" id="{B1F7E692-94C7-A148-AE8D-8FB5CCD638F8}"/>
              </a:ext>
            </a:extLst>
          </p:cNvPr>
          <p:cNvSpPr/>
          <p:nvPr/>
        </p:nvSpPr>
        <p:spPr>
          <a:xfrm rot="5400000">
            <a:off x="5699366" y="12168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28556-3FEF-604F-8FEB-8289CB75FF31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087CE-4113-6845-BEEA-A966F535D9F8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087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광고배너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핫이슈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C89C9D-B92E-6644-9178-8D7C74DBCD90}"/>
              </a:ext>
            </a:extLst>
          </p:cNvPr>
          <p:cNvGrpSpPr/>
          <p:nvPr/>
        </p:nvGrpSpPr>
        <p:grpSpPr>
          <a:xfrm>
            <a:off x="2187566" y="1919011"/>
            <a:ext cx="7816868" cy="4344201"/>
            <a:chOff x="916128" y="1638794"/>
            <a:chExt cx="7816868" cy="4344201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3D2DEFC-135B-6945-8CC4-26D3D651C835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1588" y="2129742"/>
              <a:ext cx="2210400" cy="3171600"/>
            </a:xfrm>
            <a:prstGeom prst="rect">
              <a:avLst/>
            </a:prstGeom>
          </p:spPr>
        </p:pic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B3071BB-DF7F-3645-920B-0B892EFA21F1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4256" y="2129742"/>
              <a:ext cx="2210400" cy="3171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581468-57E8-2843-A167-3834F25C1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16128" y="1638795"/>
              <a:ext cx="4344200" cy="434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57FBD4-5800-E34A-9AEA-4A4336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88796" y="1638794"/>
              <a:ext cx="4344200" cy="43442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94133-DDA7-3449-B9A0-8C9D67A2FA63}"/>
                </a:ext>
              </a:extLst>
            </p:cNvPr>
            <p:cNvSpPr/>
            <p:nvPr/>
          </p:nvSpPr>
          <p:spPr>
            <a:xfrm>
              <a:off x="5454256" y="4116969"/>
              <a:ext cx="2194902" cy="11843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DB7464-C0D0-5842-94B0-2955A1E5D0CE}"/>
                </a:ext>
              </a:extLst>
            </p:cNvPr>
            <p:cNvSpPr/>
            <p:nvPr/>
          </p:nvSpPr>
          <p:spPr>
            <a:xfrm>
              <a:off x="1982190" y="3022460"/>
              <a:ext cx="2209798" cy="57576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807BBF-0BF9-8E45-A8E6-825F60DDA3BF}"/>
              </a:ext>
            </a:extLst>
          </p:cNvPr>
          <p:cNvSpPr/>
          <p:nvPr/>
        </p:nvSpPr>
        <p:spPr>
          <a:xfrm>
            <a:off x="5505213" y="732019"/>
            <a:ext cx="6480311" cy="200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5BA5F2-4F11-5F4F-AB4E-93323F5FA0AA}"/>
              </a:ext>
            </a:extLst>
          </p:cNvPr>
          <p:cNvSpPr/>
          <p:nvPr/>
        </p:nvSpPr>
        <p:spPr>
          <a:xfrm>
            <a:off x="6009828" y="1026628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상권 관련 광고를 제공해주는 광고 배너</a:t>
            </a:r>
            <a:endParaRPr lang="en-US" altLang="ko-KR" sz="2400" dirty="0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2A3B398B-20A6-C749-9FA8-4401BDB517E6}"/>
              </a:ext>
            </a:extLst>
          </p:cNvPr>
          <p:cNvSpPr/>
          <p:nvPr/>
        </p:nvSpPr>
        <p:spPr>
          <a:xfrm rot="5400000">
            <a:off x="5728863" y="112836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420210-A982-5B4C-9F74-A2984D4BE6D7}"/>
              </a:ext>
            </a:extLst>
          </p:cNvPr>
          <p:cNvSpPr/>
          <p:nvPr/>
        </p:nvSpPr>
        <p:spPr>
          <a:xfrm>
            <a:off x="6009828" y="1690305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최근 이슈인 뉴스들을 제공해주는 </a:t>
            </a:r>
            <a:r>
              <a:rPr lang="ko-KR" altLang="en-US" sz="2400" dirty="0" err="1"/>
              <a:t>핫이슈</a:t>
            </a:r>
            <a:r>
              <a:rPr lang="ko-KR" altLang="en-US" sz="2400" dirty="0"/>
              <a:t> 기능</a:t>
            </a:r>
            <a:endParaRPr lang="en-US" altLang="ko-KR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804FB6D4-E65C-CE48-8B01-2EB9FD1C9D47}"/>
              </a:ext>
            </a:extLst>
          </p:cNvPr>
          <p:cNvSpPr/>
          <p:nvPr/>
        </p:nvSpPr>
        <p:spPr>
          <a:xfrm rot="5400000">
            <a:off x="5728863" y="179204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B2E8-7ED9-C145-8D10-7B4E67F033AA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9331A-C3B3-2C45-B5A9-1BEB5646B489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5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00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인트로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도움말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드로어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6B354D-2458-B847-B366-55657D73C676}"/>
              </a:ext>
            </a:extLst>
          </p:cNvPr>
          <p:cNvGrpSpPr/>
          <p:nvPr/>
        </p:nvGrpSpPr>
        <p:grpSpPr>
          <a:xfrm>
            <a:off x="-492478" y="1643062"/>
            <a:ext cx="13123266" cy="4290784"/>
            <a:chOff x="-129558" y="1679656"/>
            <a:chExt cx="12234319" cy="4000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10FDA7-F324-6043-9D26-A628C5B5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29558" y="2031282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A688CA-0625-2E4A-8C8E-385DC7CA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94" y="2420492"/>
              <a:ext cx="1816148" cy="2641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D17BB7-395C-C846-B729-5E4BBA0387A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066" y="2468277"/>
              <a:ext cx="1821600" cy="26424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4D633-48EE-234E-9590-355C1502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944396" y="2079790"/>
              <a:ext cx="3600000" cy="36000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7AB81E-785D-684E-B822-4D6B68579A28}"/>
                </a:ext>
              </a:extLst>
            </p:cNvPr>
            <p:cNvGrpSpPr/>
            <p:nvPr/>
          </p:nvGrpSpPr>
          <p:grpSpPr>
            <a:xfrm>
              <a:off x="5933770" y="1679656"/>
              <a:ext cx="6170991" cy="4000134"/>
              <a:chOff x="3203758" y="337032"/>
              <a:chExt cx="7873399" cy="55279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1EE2B1-6720-D047-B33C-55348BF3F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968784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460E5D-5CE2-5049-BE52-BF89B28D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26038" y="1454327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D4B6C90-A7AE-904E-90BB-CEDB90C06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341437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DC7C69D-D063-5249-8454-CAA6EAA63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6481" y="1444293"/>
                <a:ext cx="2272499" cy="3636000"/>
              </a:xfrm>
              <a:prstGeom prst="rect">
                <a:avLst/>
              </a:prstGeom>
            </p:spPr>
          </p:pic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665192E-C945-0542-8F99-94B64081A5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3276" y="1444293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4" name="그림 1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BCC413A-E88F-7942-AB67-604405041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742" y="1462293"/>
                <a:ext cx="2250000" cy="36000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E48222-D60D-D844-9938-A705FD1F575B}"/>
                  </a:ext>
                </a:extLst>
              </p:cNvPr>
              <p:cNvGrpSpPr/>
              <p:nvPr/>
            </p:nvGrpSpPr>
            <p:grpSpPr>
              <a:xfrm>
                <a:off x="4323828" y="337032"/>
                <a:ext cx="3110351" cy="2703163"/>
                <a:chOff x="1606028" y="409005"/>
                <a:chExt cx="3110351" cy="2703163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7A8EF57-9A25-2249-9E28-ABFBB0271656}"/>
                    </a:ext>
                  </a:extLst>
                </p:cNvPr>
                <p:cNvGrpSpPr/>
                <p:nvPr/>
              </p:nvGrpSpPr>
              <p:grpSpPr>
                <a:xfrm>
                  <a:off x="1749855" y="409005"/>
                  <a:ext cx="2966524" cy="2703163"/>
                  <a:chOff x="8008623" y="1030383"/>
                  <a:chExt cx="3394554" cy="2421179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4FDC13B6-ACF9-C644-88E2-395C70800E38}"/>
                      </a:ext>
                    </a:extLst>
                  </p:cNvPr>
                  <p:cNvGrpSpPr/>
                  <p:nvPr/>
                </p:nvGrpSpPr>
                <p:grpSpPr>
                  <a:xfrm>
                    <a:off x="8008623" y="1046564"/>
                    <a:ext cx="3394554" cy="2404998"/>
                    <a:chOff x="663879" y="237994"/>
                    <a:chExt cx="3394554" cy="2404998"/>
                  </a:xfrm>
                </p:grpSpPr>
                <p:cxnSp>
                  <p:nvCxnSpPr>
                    <p:cNvPr id="20" name="직선 연결선[R] 19">
                      <a:extLst>
                        <a:ext uri="{FF2B5EF4-FFF2-40B4-BE49-F238E27FC236}">
                          <a16:creationId xmlns:a16="http://schemas.microsoft.com/office/drawing/2014/main" id="{541E2136-BCC3-E44E-B789-6D2A9FD1CD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79" y="237994"/>
                      <a:ext cx="2893513" cy="0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[R] 20">
                      <a:extLst>
                        <a:ext uri="{FF2B5EF4-FFF2-40B4-BE49-F238E27FC236}">
                          <a16:creationId xmlns:a16="http://schemas.microsoft.com/office/drawing/2014/main" id="{4EF13DE8-898D-C743-94BC-BE3B59B51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57392" y="237995"/>
                      <a:ext cx="0" cy="2404997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화살표 연결선 21">
                      <a:extLst>
                        <a:ext uri="{FF2B5EF4-FFF2-40B4-BE49-F238E27FC236}">
                          <a16:creationId xmlns:a16="http://schemas.microsoft.com/office/drawing/2014/main" id="{ECBEADC3-248F-4740-BEEF-7020C88DBA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7392" y="2642992"/>
                      <a:ext cx="501041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직선 연결선[R] 18">
                    <a:extLst>
                      <a:ext uri="{FF2B5EF4-FFF2-40B4-BE49-F238E27FC236}">
                        <a16:creationId xmlns:a16="http://schemas.microsoft.com/office/drawing/2014/main" id="{F670DC8E-AEB0-DC4D-9D41-7EEF4451353D}"/>
                      </a:ext>
                    </a:extLst>
                  </p:cNvPr>
                  <p:cNvCxnSpPr/>
                  <p:nvPr/>
                </p:nvCxnSpPr>
                <p:spPr>
                  <a:xfrm>
                    <a:off x="8021053" y="1030383"/>
                    <a:ext cx="0" cy="1135301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75C5E8D-6AA0-E443-8C0F-41339E1A2875}"/>
                    </a:ext>
                  </a:extLst>
                </p:cNvPr>
                <p:cNvSpPr/>
                <p:nvPr/>
              </p:nvSpPr>
              <p:spPr>
                <a:xfrm>
                  <a:off x="1606028" y="1619595"/>
                  <a:ext cx="287655" cy="172509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7D16E6-AD00-D044-9723-0E211F7ABC67}"/>
              </a:ext>
            </a:extLst>
          </p:cNvPr>
          <p:cNvGrpSpPr/>
          <p:nvPr/>
        </p:nvGrpSpPr>
        <p:grpSpPr>
          <a:xfrm>
            <a:off x="5655175" y="644294"/>
            <a:ext cx="6259089" cy="3382786"/>
            <a:chOff x="5873918" y="761512"/>
            <a:chExt cx="6259089" cy="338278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48A9B4-6C54-3F44-BBB1-54FBC625ABED}"/>
                </a:ext>
              </a:extLst>
            </p:cNvPr>
            <p:cNvSpPr/>
            <p:nvPr/>
          </p:nvSpPr>
          <p:spPr>
            <a:xfrm>
              <a:off x="5873918" y="761512"/>
              <a:ext cx="6259089" cy="3382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89A7037-6AD4-844A-A5AF-247827A44F88}"/>
                </a:ext>
              </a:extLst>
            </p:cNvPr>
            <p:cNvSpPr/>
            <p:nvPr/>
          </p:nvSpPr>
          <p:spPr>
            <a:xfrm>
              <a:off x="6378533" y="1056120"/>
              <a:ext cx="57408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상권 관련 </a:t>
              </a:r>
              <a:r>
                <a:rPr lang="en-US" altLang="ko-KR" sz="2400" dirty="0"/>
                <a:t>App</a:t>
              </a:r>
              <a:r>
                <a:rPr lang="ko-KR" altLang="en-US" sz="2400" dirty="0"/>
                <a:t>을 알려주는 </a:t>
              </a:r>
              <a:r>
                <a:rPr lang="ko-KR" altLang="en-US" sz="2400" dirty="0" err="1"/>
                <a:t>인트로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3" name="삼각형 32">
              <a:extLst>
                <a:ext uri="{FF2B5EF4-FFF2-40B4-BE49-F238E27FC236}">
                  <a16:creationId xmlns:a16="http://schemas.microsoft.com/office/drawing/2014/main" id="{05565AF6-FD6D-444B-9999-442E5FD95952}"/>
                </a:ext>
              </a:extLst>
            </p:cNvPr>
            <p:cNvSpPr/>
            <p:nvPr/>
          </p:nvSpPr>
          <p:spPr>
            <a:xfrm rot="5400000">
              <a:off x="6097568" y="11578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B8665A-F7E9-8440-8007-598568542E47}"/>
                </a:ext>
              </a:extLst>
            </p:cNvPr>
            <p:cNvSpPr/>
            <p:nvPr/>
          </p:nvSpPr>
          <p:spPr>
            <a:xfrm>
              <a:off x="6378533" y="1911520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사용자에게 데이터에 관한 설명을 제공해주는 도움말 기능</a:t>
              </a:r>
              <a:endParaRPr lang="en-US" altLang="ko-KR" sz="2400" dirty="0"/>
            </a:p>
          </p:txBody>
        </p:sp>
        <p:sp>
          <p:nvSpPr>
            <p:cNvPr id="35" name="삼각형 34">
              <a:extLst>
                <a:ext uri="{FF2B5EF4-FFF2-40B4-BE49-F238E27FC236}">
                  <a16:creationId xmlns:a16="http://schemas.microsoft.com/office/drawing/2014/main" id="{15D19A78-1864-1A41-9B5F-67B41E5943B8}"/>
                </a:ext>
              </a:extLst>
            </p:cNvPr>
            <p:cNvSpPr/>
            <p:nvPr/>
          </p:nvSpPr>
          <p:spPr>
            <a:xfrm rot="5400000">
              <a:off x="6097568" y="20132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BA6C33-93E9-9946-A592-9C67D5537527}"/>
                </a:ext>
              </a:extLst>
            </p:cNvPr>
            <p:cNvSpPr/>
            <p:nvPr/>
          </p:nvSpPr>
          <p:spPr>
            <a:xfrm>
              <a:off x="6378533" y="3049219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메인 </a:t>
              </a:r>
              <a:r>
                <a:rPr lang="en-US" altLang="ko-KR" sz="2400" dirty="0"/>
                <a:t>UI</a:t>
              </a:r>
              <a:r>
                <a:rPr lang="ko-KR" altLang="en-US" sz="2400" dirty="0"/>
                <a:t>의 적절한 배치를 위한 </a:t>
              </a:r>
              <a:r>
                <a:rPr lang="ko-KR" altLang="en-US" sz="2400" dirty="0" err="1"/>
                <a:t>드로어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B441E3F1-902B-AD43-AC19-C561A486E97C}"/>
                </a:ext>
              </a:extLst>
            </p:cNvPr>
            <p:cNvSpPr/>
            <p:nvPr/>
          </p:nvSpPr>
          <p:spPr>
            <a:xfrm rot="5400000">
              <a:off x="6097568" y="3150959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0C0082-4C74-C845-B9C7-42AF243261D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AC49D4-9690-6349-B6D1-69FC8F1AA32E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5092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추천 알고리즘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26D7-D908-4D47-BEB8-4AB715D4550C}"/>
              </a:ext>
            </a:extLst>
          </p:cNvPr>
          <p:cNvSpPr txBox="1"/>
          <p:nvPr/>
        </p:nvSpPr>
        <p:spPr>
          <a:xfrm>
            <a:off x="8382070" y="432264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38755-515B-C142-B901-DC30F4B0428F}"/>
              </a:ext>
            </a:extLst>
          </p:cNvPr>
          <p:cNvSpPr txBox="1"/>
          <p:nvPr/>
        </p:nvSpPr>
        <p:spPr>
          <a:xfrm>
            <a:off x="8382070" y="46129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분석법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5E74D-293C-B64F-8608-2B24F1DE3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86" y="1226657"/>
            <a:ext cx="7378584" cy="556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1FF71-1911-9041-AFB5-98651947C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64" y="1772276"/>
            <a:ext cx="7351228" cy="32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108576" y="5428575"/>
            <a:ext cx="760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증감률 계산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D1881B-43F7-BF4A-97E5-AB3EA02F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9" y="1308590"/>
            <a:ext cx="7612939" cy="1304323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B10C239-7CC0-7542-8EA3-5710405C6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77" y="2611499"/>
            <a:ext cx="7618001" cy="24007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82DE7-5DDB-E44D-9527-69D1854F7E7B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0017E8-58BA-9844-92BC-935894AAF5CB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B83D8-710E-8C40-BFAC-9797C56C2909}"/>
              </a:ext>
            </a:extLst>
          </p:cNvPr>
          <p:cNvSpPr txBox="1"/>
          <p:nvPr/>
        </p:nvSpPr>
        <p:spPr>
          <a:xfrm>
            <a:off x="1108576" y="5907546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최대값 반환 메서드</a:t>
            </a: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479049D3-734F-BD4F-993C-D810D092B56C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74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최소값 반환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BBEDC4B-7941-E244-A341-CDB7C323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892300"/>
            <a:ext cx="10236200" cy="3073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8EDAAF-6F06-2D4C-8A7E-9C3C8DEA6BA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5EEFA1-C825-B340-A405-0FB94999EE63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54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3000E-903C-B74A-BC0A-64285A8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" y="1514375"/>
            <a:ext cx="12089089" cy="3514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875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본인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1D4CE-32BF-F342-ABF0-1D3F765E7B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45" y="1262280"/>
            <a:ext cx="9844710" cy="4213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1C154C-B0D5-574F-A2EB-1F16427E2CA7}"/>
              </a:ext>
            </a:extLst>
          </p:cNvPr>
          <p:cNvSpPr/>
          <p:nvPr/>
        </p:nvSpPr>
        <p:spPr>
          <a:xfrm>
            <a:off x="626584" y="5511594"/>
            <a:ext cx="10938832" cy="119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2F2A-9652-7A46-B936-52FAB626B119}"/>
              </a:ext>
            </a:extLst>
          </p:cNvPr>
          <p:cNvSpPr txBox="1"/>
          <p:nvPr/>
        </p:nvSpPr>
        <p:spPr>
          <a:xfrm>
            <a:off x="991872" y="5716820"/>
            <a:ext cx="1032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상호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영업표지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업종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사업자등록일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대표번호 등 총 </a:t>
            </a:r>
            <a:r>
              <a:rPr kumimoji="1" lang="en-US" altLang="ko-KR" sz="2400" dirty="0"/>
              <a:t>13</a:t>
            </a:r>
            <a:r>
              <a:rPr kumimoji="1" lang="ko-KR" altLang="en-US" sz="2400" dirty="0"/>
              <a:t>가지 종류의 프랜차이즈 정보를 출력한다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B8D0F252-9490-064C-9FFE-1931BB14EEE4}"/>
              </a:ext>
            </a:extLst>
          </p:cNvPr>
          <p:cNvSpPr/>
          <p:nvPr/>
        </p:nvSpPr>
        <p:spPr>
          <a:xfrm rot="5400000">
            <a:off x="740876" y="584087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330DC-5DF4-7940-9F60-D6EEE510BCB1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8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974776-6A16-D24C-8A55-8844007DC3E9}"/>
              </a:ext>
            </a:extLst>
          </p:cNvPr>
          <p:cNvSpPr/>
          <p:nvPr/>
        </p:nvSpPr>
        <p:spPr>
          <a:xfrm>
            <a:off x="2386848" y="6272281"/>
            <a:ext cx="7279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A1C0-18FB-0345-9958-1D5FA6751EE7}"/>
              </a:ext>
            </a:extLst>
          </p:cNvPr>
          <p:cNvSpPr txBox="1"/>
          <p:nvPr/>
        </p:nvSpPr>
        <p:spPr>
          <a:xfrm>
            <a:off x="2593320" y="630676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소상공인시장진흥공단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BA2E-E62B-104F-A9E3-70FA3F0A6E05}"/>
              </a:ext>
            </a:extLst>
          </p:cNvPr>
          <p:cNvSpPr txBox="1"/>
          <p:nvPr/>
        </p:nvSpPr>
        <p:spPr>
          <a:xfrm>
            <a:off x="5883772" y="6306763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http://www.sbiz.or.kr/sup/main.do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51C999-1758-9648-A27E-1C48C7D6E2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364" y="4882574"/>
            <a:ext cx="8559568" cy="954978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AFA63D6-AD64-FD40-B236-4A738DAA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" y="1185914"/>
            <a:ext cx="6898240" cy="3696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947A27-27D2-0B4C-8427-2852517C19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78"/>
          <a:stretch/>
        </p:blipFill>
        <p:spPr>
          <a:xfrm>
            <a:off x="6643143" y="3034244"/>
            <a:ext cx="5179316" cy="549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7B5E35-E9C6-C940-9181-490A9FC90E0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83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E91A35E-120C-724E-A529-AF38CEF82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85401"/>
              </p:ext>
            </p:extLst>
          </p:nvPr>
        </p:nvGraphicFramePr>
        <p:xfrm>
          <a:off x="2503951" y="1405624"/>
          <a:ext cx="7184098" cy="422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E5ACF-F3B1-234F-9FB0-2B6085CEC18F}"/>
              </a:ext>
            </a:extLst>
          </p:cNvPr>
          <p:cNvSpPr/>
          <p:nvPr/>
        </p:nvSpPr>
        <p:spPr>
          <a:xfrm>
            <a:off x="626584" y="5879049"/>
            <a:ext cx="10938832" cy="68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9F8F8-4CD8-0741-961C-1ECD82761DBA}"/>
              </a:ext>
            </a:extLst>
          </p:cNvPr>
          <p:cNvSpPr txBox="1"/>
          <p:nvPr/>
        </p:nvSpPr>
        <p:spPr>
          <a:xfrm>
            <a:off x="1758787" y="5997582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상권에 관련된 새로운 데이터를 출력하기 위해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 성질 분석</a:t>
            </a: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7EB41F14-7057-5346-A43B-A2A9AF59DD91}"/>
              </a:ext>
            </a:extLst>
          </p:cNvPr>
          <p:cNvSpPr/>
          <p:nvPr/>
        </p:nvSpPr>
        <p:spPr>
          <a:xfrm rot="5400000">
            <a:off x="1507791" y="60921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4E362-204D-5542-8EE7-A2D7A027382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46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A928C-545B-4D4F-A6CE-2712E16E217A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5E14E2-159F-9D40-8897-E1BB50EAD46C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5457FC-8FBE-4541-A7DE-F68AB2BF7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8304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성장성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매출 규모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매출 규모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매출 비중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지역 매출 비중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성장성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성장하고 있는가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52E09D3-785B-4D40-9DBD-BB1536444AD5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0B2A1052-3B13-3C44-9DCB-93A84A053EDD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5">
            <a:extLst>
              <a:ext uri="{FF2B5EF4-FFF2-40B4-BE49-F238E27FC236}">
                <a16:creationId xmlns:a16="http://schemas.microsoft.com/office/drawing/2014/main" id="{1D37D05F-C02F-094C-8FD6-29C0BD706E7B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5">
            <a:extLst>
              <a:ext uri="{FF2B5EF4-FFF2-40B4-BE49-F238E27FC236}">
                <a16:creationId xmlns:a16="http://schemas.microsoft.com/office/drawing/2014/main" id="{A651C745-3438-C246-B8F2-E79FC78DD409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DC54E-ABD9-764E-B93A-8D6E0FD1EC25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64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안정성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안정적인가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C49AE-DC78-C742-AA97-A363E2672FDE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16F0A-8520-F546-B68A-A85FB6448392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0FB5DC-8CFF-EF46-9CD0-8FFE6AD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395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안정성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운영 연수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해당지역 점포 평균 운영 연수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휴</a:t>
                      </a:r>
                      <a:r>
                        <a:rPr lang="en-US" altLang="ko-KR" sz="2500" b="0" kern="0" spc="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폐업률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 지역 휴</a:t>
                      </a:r>
                      <a:r>
                        <a:rPr kumimoji="1" lang="en-US" altLang="ko-KR" sz="2800" dirty="0"/>
                        <a:t>/</a:t>
                      </a:r>
                      <a:r>
                        <a:rPr kumimoji="1" lang="ko-KR" altLang="en-US" sz="2800" dirty="0"/>
                        <a:t>폐업 점포 </a:t>
                      </a:r>
                      <a:endParaRPr kumimoji="1" lang="en-US" altLang="ko-KR" sz="2800" dirty="0"/>
                    </a:p>
                    <a:p>
                      <a:pPr algn="l" latinLnBrk="1"/>
                      <a:r>
                        <a:rPr kumimoji="1" lang="ko-KR" altLang="en-US" sz="2800" dirty="0"/>
                        <a:t>비율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03287990-190A-F04B-B7C0-8A5375445927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556E7F0-58EF-CD4F-878C-FB630229DB0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5998B061-1D37-5649-A770-A34EE5CBB8C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85227142-A26C-8C42-8295-FC7EC5A911E8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833AC3-A77E-1C4F-A7E4-779C1257463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776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구매력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구매하는가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6A834C-4762-734F-940A-57ACB678E985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6DE4E-5BCC-D945-AE17-01B1306B0CC5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DF4EC7-BA14-EE4B-8504-422076FC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5438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구매력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상권 매출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매출액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평균 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3C05E19B-B1C0-D746-9EAC-D127115C5EDA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36909E00-0EA1-BC41-85EF-710C306B4E6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31E117DE-5BA3-534E-812F-6EACDBD4048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01474DB8-2C8A-1349-8653-EB8BD9A2BDD4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61E4F3-D17D-A749-B481-00D2D869104A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770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집객력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모이는가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132FF-6FA2-654F-A391-AA477A53D11C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277BBD-E46E-2749-9FE9-26588379E963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B072-002F-E44F-BAF5-795BF5F9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572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3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집객력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주거 인구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주거 인구 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C636DAB3-0F9D-3440-979D-52D751E885EF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9A47D8A9-584D-AF42-8DCB-0F69BA83A1E1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B807DA91-E03B-1E45-AF64-47B5F608AE2E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8C3762-C3E0-2849-A613-16A882A59B0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69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7074869" y="1413922"/>
            <a:ext cx="4846198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등급 결과 제공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B964E-FD1E-E245-9005-4159AB14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01" y="1490936"/>
            <a:ext cx="6941168" cy="4352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7429421" y="2180717"/>
            <a:ext cx="3644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/>
              <a:t>0~100</a:t>
            </a:r>
            <a:r>
              <a:rPr kumimoji="1" lang="ko-KR" altLang="en-US" sz="2400" dirty="0"/>
              <a:t> 점 총 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등급 제공 </a:t>
            </a:r>
            <a:endParaRPr kumimoji="1" lang="en-US" altLang="ko-KR" sz="2400" dirty="0"/>
          </a:p>
          <a:p>
            <a:r>
              <a:rPr kumimoji="1" lang="en-US" altLang="ko-KR" sz="2400" dirty="0"/>
              <a:t>(20</a:t>
            </a:r>
            <a:r>
              <a:rPr kumimoji="1" lang="ko-KR" altLang="en-US" sz="2400" dirty="0"/>
              <a:t>점 간격</a:t>
            </a:r>
            <a:r>
              <a:rPr kumimoji="1" lang="en-US" altLang="ko-KR" sz="2400" dirty="0"/>
              <a:t>)</a:t>
            </a:r>
            <a:endParaRPr lang="en-US" altLang="ko-KR" sz="24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7148455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7429420" y="3323982"/>
            <a:ext cx="4491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한줄평을</a:t>
            </a:r>
            <a:r>
              <a:rPr kumimoji="1" lang="ko-KR" altLang="en-US" sz="2400" dirty="0"/>
              <a:t> 통해 중요한 메시지 출력</a:t>
            </a:r>
            <a:endParaRPr lang="en-US" altLang="ko-KR" sz="24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7148455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7429420" y="4427815"/>
            <a:ext cx="449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/>
              <a:t>각 세부 항목에 대한 점수 제공</a:t>
            </a:r>
            <a:endParaRPr lang="en-US" altLang="ko-KR" sz="2400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7148455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E91F1-17A5-974B-AAC1-F3EB3A16C46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61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9D35E-DDEA-DE4E-BE20-FEDEB4D66B62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수상이력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270933" y="1413922"/>
            <a:ext cx="11650134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수상 이력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1138545" y="2180717"/>
            <a:ext cx="7150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창의적 공학설계 경진대회 은상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857580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1138545" y="3338496"/>
            <a:ext cx="9108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컴퓨터공학과 제 </a:t>
            </a:r>
            <a:r>
              <a:rPr lang="en-US" altLang="ko-KR" sz="2400" dirty="0"/>
              <a:t>21</a:t>
            </a:r>
            <a:r>
              <a:rPr lang="ko-KR" altLang="en-US" sz="2400" dirty="0"/>
              <a:t>회 졸업작품 전시회 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857580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1138545" y="4456843"/>
            <a:ext cx="9904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2019 </a:t>
            </a:r>
            <a:r>
              <a:rPr lang="ko-KR" altLang="en-US" sz="2400" dirty="0"/>
              <a:t>컴퓨터공학과 경진대회 설계프로젝트 최우수상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857580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5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1540"/>
            <a:ext cx="12192000" cy="596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3322015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상권 정보 안내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추천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개발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(Android) 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여러 가지 상권 관련 데이터를 종합하고 분석하여 사용자에게 최적의 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상권 위치를 추천해 주고</a:t>
            </a:r>
            <a:r>
              <a:rPr lang="en-US" altLang="ko-KR" sz="2400" dirty="0"/>
              <a:t>, </a:t>
            </a:r>
            <a:r>
              <a:rPr lang="ko-KR" altLang="en-US" sz="2400" dirty="0"/>
              <a:t>정확한 상권 정보를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인구</a:t>
            </a:r>
            <a:r>
              <a:rPr lang="en-US" altLang="ko-KR" sz="2400" dirty="0"/>
              <a:t>, </a:t>
            </a:r>
            <a:r>
              <a:rPr lang="ko-KR" altLang="en-US" sz="2400" dirty="0"/>
              <a:t>매출</a:t>
            </a:r>
            <a:r>
              <a:rPr lang="en-US" altLang="ko-KR" sz="2400" dirty="0"/>
              <a:t>, </a:t>
            </a:r>
            <a:r>
              <a:rPr lang="ko-KR" altLang="en-US" sz="2400" dirty="0"/>
              <a:t>업종</a:t>
            </a:r>
            <a:r>
              <a:rPr lang="en-US" altLang="ko-KR" sz="2400" dirty="0"/>
              <a:t>, </a:t>
            </a:r>
            <a:r>
              <a:rPr lang="ko-KR" altLang="en-US" sz="2400" dirty="0"/>
              <a:t>점포</a:t>
            </a:r>
            <a:r>
              <a:rPr lang="en-US" altLang="ko-KR" sz="2400" dirty="0"/>
              <a:t>, </a:t>
            </a:r>
            <a:r>
              <a:rPr lang="ko-KR" altLang="en-US" sz="2400" dirty="0"/>
              <a:t>상권 관련 공공데이터를 종합하여 빅 데이터 구축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분석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추천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프랜차이즈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DD-6FEA-A54D-A163-F8C65C3C7DE9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0338" y="2138665"/>
            <a:ext cx="6601894" cy="3752220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3916" y="2312282"/>
            <a:ext cx="65934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dirty="0"/>
              <a:t>UI &amp; UX</a:t>
            </a:r>
            <a:r>
              <a:rPr lang="ko-KR" altLang="en-US" sz="2400" dirty="0"/>
              <a:t> 디자인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XML</a:t>
            </a:r>
            <a:r>
              <a:rPr lang="ko-KR" altLang="en-US" sz="2400" dirty="0"/>
              <a:t> 화면 코딩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데이터 </a:t>
            </a:r>
            <a:r>
              <a:rPr lang="ko-KR" altLang="en-US" sz="2400" dirty="0" err="1"/>
              <a:t>크롤링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API </a:t>
            </a:r>
            <a:r>
              <a:rPr lang="ko-KR" altLang="en-US" sz="2400" dirty="0"/>
              <a:t>연동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추천 알고리즘 개발</a:t>
            </a:r>
            <a:r>
              <a:rPr lang="en-US" altLang="ko-KR" sz="2400" dirty="0"/>
              <a:t>(</a:t>
            </a:r>
            <a:r>
              <a:rPr lang="ko-KR" altLang="en-US" sz="2400" dirty="0"/>
              <a:t>상권 추천</a:t>
            </a:r>
            <a:r>
              <a:rPr lang="en-US" altLang="ko-KR" sz="2400" dirty="0"/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본인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CCC67-DC5C-8E43-B4FC-E56617387993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3928545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지도상에 반경 설정 후 설정한 범위 내의 상권 관련 데이터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5628" y="3365808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분석 기능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8915" name="Picture 3" descr="recommendation icon fla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888" y="2114298"/>
            <a:ext cx="1142503" cy="1142503"/>
          </a:xfrm>
          <a:prstGeom prst="rect">
            <a:avLst/>
          </a:prstGeom>
          <a:noFill/>
        </p:spPr>
      </p:pic>
      <p:pic>
        <p:nvPicPr>
          <p:cNvPr id="38925" name="Picture 13" descr="analytics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10" y="2114298"/>
            <a:ext cx="1165023" cy="1165023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>
          <a:xfrm>
            <a:off x="5025744" y="336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추천 기능 </a:t>
            </a:r>
            <a:endParaRPr lang="ko-KR" altLang="en-US" sz="2400" dirty="0"/>
          </a:p>
        </p:txBody>
      </p:sp>
      <p:sp>
        <p:nvSpPr>
          <p:cNvPr id="60" name="직사각형 59"/>
          <p:cNvSpPr/>
          <p:nvPr/>
        </p:nvSpPr>
        <p:spPr>
          <a:xfrm>
            <a:off x="4715691" y="3928545"/>
            <a:ext cx="287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사용자의 설문조사 결과와 분석한 데이터를 비교하여 출력</a:t>
            </a:r>
            <a:endParaRPr lang="ko-KR" altLang="en-US" dirty="0"/>
          </a:p>
        </p:txBody>
      </p:sp>
      <p:pic>
        <p:nvPicPr>
          <p:cNvPr id="38927" name="Picture 15" descr="íëì°¨ì´ì¦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954" y="2114298"/>
            <a:ext cx="1138320" cy="1138322"/>
          </a:xfrm>
          <a:prstGeom prst="ellipse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8613555" y="336513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프랜차이즈 기능 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8169955" y="398594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사용자가 원하는 프랜차이즈의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상세정보 출력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2800408" y="3866616"/>
            <a:ext cx="9072038" cy="276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1227264" y="1474078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2A3FFF-4907-734F-B9C8-E15FCC9574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618" y="1226657"/>
            <a:ext cx="2387761" cy="2210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CDE73-9167-DC4D-9B4B-C14209E3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326" y="4123595"/>
            <a:ext cx="893795" cy="1381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DB427F-B474-2447-84A4-597F1DFB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48" y="4123595"/>
            <a:ext cx="893795" cy="1381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1155027" y="31603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E4BDD-5BCC-1449-B9C7-3D977EFE590E}"/>
              </a:ext>
            </a:extLst>
          </p:cNvPr>
          <p:cNvSpPr txBox="1"/>
          <p:nvPr/>
        </p:nvSpPr>
        <p:spPr>
          <a:xfrm>
            <a:off x="4336455" y="340887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</a:t>
            </a:r>
            <a:r>
              <a:rPr kumimoji="1" lang="ko-KR" altLang="en-US" dirty="0"/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8966162" y="3377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DB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2341545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2341546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75878-07E3-3F4C-9E98-14DB7B10DDBE}"/>
              </a:ext>
            </a:extLst>
          </p:cNvPr>
          <p:cNvSpPr txBox="1"/>
          <p:nvPr/>
        </p:nvSpPr>
        <p:spPr>
          <a:xfrm>
            <a:off x="3510118" y="562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통계청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B3835-A708-5B44-B443-8A32AD31CC6C}"/>
              </a:ext>
            </a:extLst>
          </p:cNvPr>
          <p:cNvSpPr txBox="1"/>
          <p:nvPr/>
        </p:nvSpPr>
        <p:spPr>
          <a:xfrm>
            <a:off x="4513747" y="5533766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 포털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소상공인 상가 업소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32EF-52ED-E949-93A4-BB1EAC60FEA5}"/>
              </a:ext>
            </a:extLst>
          </p:cNvPr>
          <p:cNvSpPr txBox="1"/>
          <p:nvPr/>
        </p:nvSpPr>
        <p:spPr>
          <a:xfrm>
            <a:off x="7821932" y="55056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소상공인시장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진흥 공단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A34-B6C9-DD49-A12F-5949E458B68C}"/>
              </a:ext>
            </a:extLst>
          </p:cNvPr>
          <p:cNvSpPr txBox="1"/>
          <p:nvPr/>
        </p:nvSpPr>
        <p:spPr>
          <a:xfrm>
            <a:off x="9548290" y="550622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포털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BB09406-2F8C-794B-9C90-618FFBFA01F2}"/>
              </a:ext>
            </a:extLst>
          </p:cNvPr>
          <p:cNvCxnSpPr>
            <a:cxnSpLocks/>
          </p:cNvCxnSpPr>
          <p:nvPr/>
        </p:nvCxnSpPr>
        <p:spPr>
          <a:xfrm>
            <a:off x="6338358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AAB11B-1E6F-294A-81AC-DE613FD4B04B}"/>
              </a:ext>
            </a:extLst>
          </p:cNvPr>
          <p:cNvCxnSpPr>
            <a:cxnSpLocks/>
          </p:cNvCxnSpPr>
          <p:nvPr/>
        </p:nvCxnSpPr>
        <p:spPr>
          <a:xfrm flipH="1">
            <a:off x="6338359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F162F-623F-9B4B-8783-8C4945D2C60A}"/>
              </a:ext>
            </a:extLst>
          </p:cNvPr>
          <p:cNvCxnSpPr>
            <a:cxnSpLocks/>
          </p:cNvCxnSpPr>
          <p:nvPr/>
        </p:nvCxnSpPr>
        <p:spPr>
          <a:xfrm flipV="1">
            <a:off x="3951404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481AE8-3699-654C-85DA-31C45E859349}"/>
              </a:ext>
            </a:extLst>
          </p:cNvPr>
          <p:cNvCxnSpPr>
            <a:cxnSpLocks/>
          </p:cNvCxnSpPr>
          <p:nvPr/>
        </p:nvCxnSpPr>
        <p:spPr>
          <a:xfrm>
            <a:off x="4164442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7A747F-05C1-F548-9E2E-787C563C6342}"/>
              </a:ext>
            </a:extLst>
          </p:cNvPr>
          <p:cNvCxnSpPr>
            <a:cxnSpLocks/>
          </p:cNvCxnSpPr>
          <p:nvPr/>
        </p:nvCxnSpPr>
        <p:spPr>
          <a:xfrm flipV="1">
            <a:off x="5544230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36CE90-848A-5246-983B-37A863712BE2}"/>
              </a:ext>
            </a:extLst>
          </p:cNvPr>
          <p:cNvCxnSpPr>
            <a:cxnSpLocks/>
          </p:cNvCxnSpPr>
          <p:nvPr/>
        </p:nvCxnSpPr>
        <p:spPr>
          <a:xfrm>
            <a:off x="5757268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4C5E29-BD73-5A43-813F-B57A69190FEB}"/>
              </a:ext>
            </a:extLst>
          </p:cNvPr>
          <p:cNvCxnSpPr>
            <a:cxnSpLocks/>
          </p:cNvCxnSpPr>
          <p:nvPr/>
        </p:nvCxnSpPr>
        <p:spPr>
          <a:xfrm flipV="1">
            <a:off x="8479159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B4A52C-B430-AF44-8AA8-3FA98A4D2622}"/>
              </a:ext>
            </a:extLst>
          </p:cNvPr>
          <p:cNvCxnSpPr>
            <a:cxnSpLocks/>
          </p:cNvCxnSpPr>
          <p:nvPr/>
        </p:nvCxnSpPr>
        <p:spPr>
          <a:xfrm>
            <a:off x="8692197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EFABD7-9654-DD48-94F3-DE88960609AC}"/>
              </a:ext>
            </a:extLst>
          </p:cNvPr>
          <p:cNvCxnSpPr>
            <a:cxnSpLocks/>
          </p:cNvCxnSpPr>
          <p:nvPr/>
        </p:nvCxnSpPr>
        <p:spPr>
          <a:xfrm flipV="1">
            <a:off x="10145727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A5C34A-29AB-1A41-B033-1C5A130B5727}"/>
              </a:ext>
            </a:extLst>
          </p:cNvPr>
          <p:cNvCxnSpPr>
            <a:cxnSpLocks/>
          </p:cNvCxnSpPr>
          <p:nvPr/>
        </p:nvCxnSpPr>
        <p:spPr>
          <a:xfrm>
            <a:off x="10358765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00AFAF-757C-2648-8EF1-437630527E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297" y="4195632"/>
            <a:ext cx="1082568" cy="130725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E81348-1B82-4F4D-8D98-88B6209F6418}"/>
              </a:ext>
            </a:extLst>
          </p:cNvPr>
          <p:cNvGrpSpPr/>
          <p:nvPr/>
        </p:nvGrpSpPr>
        <p:grpSpPr>
          <a:xfrm>
            <a:off x="7968281" y="1270009"/>
            <a:ext cx="3060309" cy="2180728"/>
            <a:chOff x="7856243" y="1169784"/>
            <a:chExt cx="3060309" cy="218072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9162D2-AEE2-4449-956A-87663A08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4765" y="1169784"/>
              <a:ext cx="1560703" cy="18846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9753ECE-1F58-244E-BB59-87F0EAE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243" y="1557452"/>
              <a:ext cx="695256" cy="83955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F1F414D-DF37-AC43-9F2E-49CF00374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553" y="2510957"/>
              <a:ext cx="695256" cy="83955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C3793C7-488D-C647-AC4E-027C1E417E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9159" y="1998274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9FC8BCF-2C44-B348-B645-7D4715627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44" y="2677882"/>
              <a:ext cx="309600" cy="272329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C5625BC7-8C4A-4943-9087-67A993EE9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262" y="2648232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D810267-C2EC-8B43-AE5D-642932698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2424" y="2039998"/>
              <a:ext cx="309600" cy="217040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812A569-C9CE-6643-BB58-4E1945BC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5986" y="1557452"/>
              <a:ext cx="695256" cy="83955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C9DA523-DE69-144F-852D-E9464095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1296" y="2510957"/>
              <a:ext cx="695256" cy="839555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59291C7B-44F1-B94B-84C0-C0EEF6096E8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981" y="4195632"/>
            <a:ext cx="1082568" cy="13072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1184</Words>
  <Application>Microsoft Macintosh PowerPoint</Application>
  <PresentationFormat>와이드스크린</PresentationFormat>
  <Paragraphs>306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287</cp:revision>
  <dcterms:created xsi:type="dcterms:W3CDTF">2017-10-17T05:04:17Z</dcterms:created>
  <dcterms:modified xsi:type="dcterms:W3CDTF">2020-01-06T12:38:02Z</dcterms:modified>
</cp:coreProperties>
</file>